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321" r:id="rId3"/>
    <p:sldId id="325" r:id="rId4"/>
    <p:sldId id="318" r:id="rId5"/>
    <p:sldId id="323" r:id="rId6"/>
    <p:sldId id="322" r:id="rId7"/>
    <p:sldId id="324" r:id="rId8"/>
    <p:sldId id="330" r:id="rId9"/>
    <p:sldId id="331" r:id="rId10"/>
    <p:sldId id="328" r:id="rId11"/>
    <p:sldId id="329" r:id="rId12"/>
    <p:sldId id="326" r:id="rId13"/>
    <p:sldId id="327" r:id="rId14"/>
    <p:sldId id="332" r:id="rId15"/>
    <p:sldId id="333" r:id="rId1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smussen, Matthew S MAJ MIL USA TRADOC" initials="RMSMMUT" lastIdx="3" clrIdx="0">
    <p:extLst>
      <p:ext uri="{19B8F6BF-5375-455C-9EA6-DF929625EA0E}">
        <p15:presenceInfo xmlns:p15="http://schemas.microsoft.com/office/powerpoint/2012/main" userId="Rasmussen, Matthew S MAJ MIL USA TRADO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C0B"/>
    <a:srgbClr val="578CD0"/>
    <a:srgbClr val="578339"/>
    <a:srgbClr val="339933"/>
    <a:srgbClr val="FFFF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>
      <p:cViewPr varScale="1">
        <p:scale>
          <a:sx n="90" d="100"/>
          <a:sy n="90" d="100"/>
        </p:scale>
        <p:origin x="129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8" d="100"/>
        <a:sy n="108" d="100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0B143C6-6333-4DDF-BE29-B9A16BD613E6}" type="datetimeFigureOut">
              <a:rPr lang="en-US" smtClean="0"/>
              <a:pPr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C929BC6-6CD8-4277-AF05-6D7746455F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8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C57BD-5182-41B5-8A18-C4A5C3F0109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9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C4895-8FED-49A2-974A-34B6D544971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542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CF5C35-436F-4B07-8BCC-80D885EDF46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0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i="0">
                <a:solidFill>
                  <a:srgbClr val="00007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62400"/>
            <a:ext cx="6400800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2800" b="1" i="1">
                <a:solidFill>
                  <a:srgbClr val="000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TRADOC LOGO.bmp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3052" y="130965"/>
            <a:ext cx="731520" cy="7315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5" name="Picture 4" descr="imagesCAIMVJYX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0704" y="130965"/>
            <a:ext cx="607069" cy="7315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484951"/>
            <a:ext cx="9144000" cy="381000"/>
          </a:xfrm>
          <a:prstGeom prst="rect">
            <a:avLst/>
          </a:prstGeom>
          <a:solidFill>
            <a:srgbClr val="000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7252" y="6488494"/>
            <a:ext cx="1604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Agency FB" pitchFamily="34" charset="0"/>
                <a:cs typeface="Arial" pitchFamily="34" charset="0"/>
              </a:rPr>
              <a:t>Victory Starts Here!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471473"/>
            <a:ext cx="9144000" cy="0"/>
          </a:xfrm>
          <a:prstGeom prst="line">
            <a:avLst/>
          </a:prstGeom>
          <a:ln w="28575">
            <a:solidFill>
              <a:srgbClr val="FFFF00"/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0" y="6446549"/>
            <a:ext cx="9144000" cy="0"/>
          </a:xfrm>
          <a:prstGeom prst="line">
            <a:avLst/>
          </a:prstGeom>
          <a:ln w="28575">
            <a:solidFill>
              <a:srgbClr val="C00000"/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0644"/>
            <a:ext cx="81534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18696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rot="5400000">
            <a:off x="-3238500" y="3238500"/>
            <a:ext cx="6858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 rot="5400000">
            <a:off x="-615935" y="650437"/>
            <a:ext cx="1604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Agency FB" pitchFamily="34" charset="0"/>
                <a:cs typeface="Arial" pitchFamily="34" charset="0"/>
              </a:rPr>
              <a:t>Victory Starts Here!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0"/>
            <a:ext cx="0" cy="6858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 rot="5400000">
            <a:off x="-87734" y="6387889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C373DC0-F413-4098-8AFC-675FCCBD90A8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" name="Picture 13" descr="TRADOC LOGO.bmp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8255478" y="6019800"/>
            <a:ext cx="731520" cy="7315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5" name="Picture 14" descr="imagesCAIMVJYX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8317704" y="13975"/>
            <a:ext cx="607069" cy="73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0400" y="274638"/>
            <a:ext cx="1143000" cy="6354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77000" cy="635476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3238500" y="3238500"/>
            <a:ext cx="6858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 rot="5400000">
            <a:off x="-615935" y="650437"/>
            <a:ext cx="1604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Agency FB" pitchFamily="34" charset="0"/>
                <a:cs typeface="Arial" pitchFamily="34" charset="0"/>
              </a:rPr>
              <a:t>Victory Starts Here!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81000" y="0"/>
            <a:ext cx="0" cy="6858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 rot="5400000">
            <a:off x="-87734" y="6387889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 descr="TRADOC LOGO.bmp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8255478" y="6019800"/>
            <a:ext cx="731520" cy="7315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4" name="Picture 13" descr="imagesCAIMVJYX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8317704" y="13975"/>
            <a:ext cx="607069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808944"/>
            <a:ext cx="8153855" cy="54419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4555" y="106031"/>
            <a:ext cx="74926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808944"/>
            <a:ext cx="8153855" cy="54419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4555" y="106031"/>
            <a:ext cx="74926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808944"/>
            <a:ext cx="8153855" cy="54419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4555" y="106031"/>
            <a:ext cx="74926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808944"/>
            <a:ext cx="8153855" cy="54419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4555" y="106031"/>
            <a:ext cx="74926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808944"/>
            <a:ext cx="8153855" cy="54419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4555" y="106031"/>
            <a:ext cx="74926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808944"/>
            <a:ext cx="8153855" cy="54419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4555" y="106031"/>
            <a:ext cx="74926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909638" y="509588"/>
            <a:ext cx="7315200" cy="52387"/>
            <a:chOff x="457200" y="1386165"/>
            <a:chExt cx="8229600" cy="6813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457200" y="1388230"/>
              <a:ext cx="8229600" cy="165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457200" y="1391326"/>
              <a:ext cx="8229600" cy="165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57200" y="1386165"/>
              <a:ext cx="8229600" cy="1652"/>
            </a:xfrm>
            <a:prstGeom prst="lin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C66B285C-3C9D-4002-AEC2-C842A7A6CD0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57200" y="904194"/>
            <a:ext cx="8153855" cy="544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DOC LOGO.bmp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3052" y="130965"/>
            <a:ext cx="731520" cy="7315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3" name="Picture 14" descr="imagesCAIMVJYX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25" y="130175"/>
            <a:ext cx="6064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6484938"/>
            <a:ext cx="9144000" cy="381000"/>
          </a:xfrm>
          <a:prstGeom prst="rect">
            <a:avLst/>
          </a:prstGeom>
          <a:solidFill>
            <a:srgbClr val="000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7463" y="6488113"/>
            <a:ext cx="1604962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prstClr val="white"/>
                </a:solidFill>
                <a:latin typeface="Agency FB" pitchFamily="34" charset="0"/>
                <a:cs typeface="Arial" pitchFamily="34" charset="0"/>
              </a:rPr>
              <a:t>Victory Starts Here!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472238"/>
            <a:ext cx="9144000" cy="0"/>
          </a:xfrm>
          <a:prstGeom prst="line">
            <a:avLst/>
          </a:prstGeom>
          <a:ln w="28575">
            <a:solidFill>
              <a:srgbClr val="FFFF00"/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59800" y="6526213"/>
            <a:ext cx="533400" cy="2889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219DAF7-CC10-49FE-8F87-A3EC416D7A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467600" cy="792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Font typeface="Wingdings" pitchFamily="2" charset="2"/>
              <a:buChar char="§"/>
              <a:defRPr sz="2800"/>
            </a:lvl1pPr>
            <a:lvl2pPr>
              <a:buFont typeface="Wingdings" pitchFamily="2" charset="2"/>
              <a:buChar char="§"/>
              <a:defRPr sz="2400"/>
            </a:lvl2pPr>
            <a:lvl3pPr>
              <a:buFont typeface="Wingdings" pitchFamily="2" charset="2"/>
              <a:buChar char="§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1262" y="215901"/>
            <a:ext cx="8265226" cy="690748"/>
          </a:xfrm>
          <a:prstGeom prst="rect">
            <a:avLst/>
          </a:prstGeom>
        </p:spPr>
        <p:txBody>
          <a:bodyPr/>
          <a:lstStyle>
            <a:lvl1pPr>
              <a:defRPr sz="3200" b="0" i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294688" y="6551613"/>
            <a:ext cx="857250" cy="255587"/>
          </a:xfrm>
        </p:spPr>
        <p:txBody>
          <a:bodyPr/>
          <a:lstStyle>
            <a:lvl1pPr algn="r"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CC6D1E74-0A4E-4578-8B02-B6DDB200057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3" y="846161"/>
            <a:ext cx="8683625" cy="5693787"/>
          </a:xfrm>
          <a:prstGeom prst="rect">
            <a:avLst/>
          </a:prstGeom>
        </p:spPr>
        <p:txBody>
          <a:bodyPr/>
          <a:lstStyle>
            <a:lvl1pPr marL="168275" indent="-168275">
              <a:lnSpc>
                <a:spcPct val="90000"/>
              </a:lnSpc>
              <a:spcBef>
                <a:spcPts val="600"/>
              </a:spcBef>
              <a:defRPr sz="2000">
                <a:latin typeface="Arial" pitchFamily="34" charset="0"/>
                <a:cs typeface="Arial" pitchFamily="34" charset="0"/>
              </a:defRPr>
            </a:lvl1pPr>
            <a:lvl2pPr marL="625475" indent="-168275">
              <a:lnSpc>
                <a:spcPct val="90000"/>
              </a:lnSpc>
              <a:spcBef>
                <a:spcPts val="600"/>
              </a:spcBef>
              <a:defRPr sz="1800">
                <a:latin typeface="Arial" pitchFamily="34" charset="0"/>
                <a:cs typeface="Arial" pitchFamily="34" charset="0"/>
              </a:defRPr>
            </a:lvl2pPr>
            <a:lvl3pPr marL="1082675" indent="-168275">
              <a:lnSpc>
                <a:spcPct val="90000"/>
              </a:lnSpc>
              <a:spcBef>
                <a:spcPts val="600"/>
              </a:spcBef>
              <a:defRPr sz="1600">
                <a:latin typeface="Arial" pitchFamily="34" charset="0"/>
                <a:cs typeface="Arial" pitchFamily="34" charset="0"/>
              </a:defRPr>
            </a:lvl3pPr>
            <a:lvl4pPr marL="1539875" indent="-168275">
              <a:lnSpc>
                <a:spcPct val="90000"/>
              </a:lnSpc>
              <a:spcBef>
                <a:spcPts val="600"/>
              </a:spcBef>
              <a:defRPr sz="1600">
                <a:latin typeface="Arial" pitchFamily="34" charset="0"/>
                <a:cs typeface="Arial" pitchFamily="34" charset="0"/>
              </a:defRPr>
            </a:lvl4pPr>
            <a:lvl5pPr marL="1997075" indent="-168275">
              <a:lnSpc>
                <a:spcPct val="90000"/>
              </a:lnSpc>
              <a:spcBef>
                <a:spcPts val="600"/>
              </a:spcBef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Rectangle 354"/>
          <p:cNvSpPr>
            <a:spLocks noGrp="1" noChangeArrowheads="1"/>
          </p:cNvSpPr>
          <p:nvPr>
            <p:ph type="title"/>
          </p:nvPr>
        </p:nvSpPr>
        <p:spPr bwMode="auto">
          <a:xfrm>
            <a:off x="665923" y="0"/>
            <a:ext cx="7741098" cy="559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909637" y="579104"/>
            <a:ext cx="7315200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 bwMode="auto">
          <a:xfrm>
            <a:off x="909637" y="599177"/>
            <a:ext cx="7315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 bwMode="auto">
          <a:xfrm>
            <a:off x="909637" y="562824"/>
            <a:ext cx="7315200" cy="0"/>
          </a:xfrm>
          <a:prstGeom prst="lin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105400"/>
          </a:xfrm>
        </p:spPr>
        <p:txBody>
          <a:bodyPr/>
          <a:lstStyle>
            <a:lvl1pPr>
              <a:buFont typeface="Wingdings" pitchFamily="2" charset="2"/>
              <a:buChar char="§"/>
              <a:defRPr sz="2800"/>
            </a:lvl1pPr>
            <a:lvl2pPr>
              <a:buFont typeface="Wingdings" pitchFamily="2" charset="2"/>
              <a:buChar char="§"/>
              <a:defRPr sz="2400"/>
            </a:lvl2pPr>
            <a:lvl3pPr>
              <a:buFont typeface="Wingdings" pitchFamily="2" charset="2"/>
              <a:buChar char="§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buFont typeface="Wingdings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105400"/>
          </a:xfrm>
        </p:spPr>
        <p:txBody>
          <a:bodyPr/>
          <a:lstStyle>
            <a:lvl1pPr>
              <a:buFont typeface="Wingdings" pitchFamily="2" charset="2"/>
              <a:buChar char="§"/>
              <a:defRPr sz="2800"/>
            </a:lvl1pPr>
            <a:lvl2pPr>
              <a:buFont typeface="Wingdings" pitchFamily="2" charset="2"/>
              <a:buChar char="§"/>
              <a:defRPr sz="2400"/>
            </a:lvl2pPr>
            <a:lvl3pPr>
              <a:buFont typeface="Wingdings" pitchFamily="2" charset="2"/>
              <a:buChar char="§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buFont typeface="Wingdings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39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63712"/>
            <a:ext cx="4040188" cy="3951288"/>
          </a:xfrm>
        </p:spPr>
        <p:txBody>
          <a:bodyPr/>
          <a:lstStyle>
            <a:lvl1pPr>
              <a:buFont typeface="Wingdings" pitchFamily="2" charset="2"/>
              <a:buChar char="§"/>
              <a:defRPr sz="2400"/>
            </a:lvl1pPr>
            <a:lvl2pPr>
              <a:buFont typeface="Wingdings" pitchFamily="2" charset="2"/>
              <a:buChar char="§"/>
              <a:defRPr sz="2000"/>
            </a:lvl2pPr>
            <a:lvl3pPr>
              <a:buFont typeface="Wingdings" pitchFamily="2" charset="2"/>
              <a:buChar char="§"/>
              <a:defRPr sz="1800"/>
            </a:lvl3pPr>
            <a:lvl4pPr>
              <a:buFont typeface="Wingdings" pitchFamily="2" charset="2"/>
              <a:buChar char="§"/>
              <a:defRPr sz="1600"/>
            </a:lvl4pPr>
            <a:lvl5pPr>
              <a:buFont typeface="Wingdings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39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63712"/>
            <a:ext cx="4041775" cy="3951288"/>
          </a:xfrm>
        </p:spPr>
        <p:txBody>
          <a:bodyPr/>
          <a:lstStyle>
            <a:lvl1pPr>
              <a:buFont typeface="Wingdings" pitchFamily="2" charset="2"/>
              <a:buChar char="§"/>
              <a:defRPr sz="2400"/>
            </a:lvl1pPr>
            <a:lvl2pPr>
              <a:buFont typeface="Wingdings" pitchFamily="2" charset="2"/>
              <a:buChar char="§"/>
              <a:defRPr sz="2000"/>
            </a:lvl2pPr>
            <a:lvl3pPr>
              <a:buFont typeface="Wingdings" pitchFamily="2" charset="2"/>
              <a:buChar char="§"/>
              <a:defRPr sz="1800"/>
            </a:lvl3pPr>
            <a:lvl4pPr>
              <a:buFont typeface="Wingdings" pitchFamily="2" charset="2"/>
              <a:buChar char="§"/>
              <a:defRPr sz="1600"/>
            </a:lvl4pPr>
            <a:lvl5pPr>
              <a:buFont typeface="Wingdings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6484951"/>
            <a:ext cx="9144000" cy="381000"/>
          </a:xfrm>
          <a:prstGeom prst="rect">
            <a:avLst/>
          </a:prstGeom>
          <a:solidFill>
            <a:srgbClr val="000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0" y="6471473"/>
            <a:ext cx="9144000" cy="0"/>
          </a:xfrm>
          <a:prstGeom prst="line">
            <a:avLst/>
          </a:prstGeom>
          <a:ln w="28575">
            <a:solidFill>
              <a:srgbClr val="FFFF00"/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7252" y="6488494"/>
            <a:ext cx="1604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Agency FB" pitchFamily="34" charset="0"/>
                <a:cs typeface="Arial" pitchFamily="34" charset="0"/>
              </a:rPr>
              <a:t>Victory Starts Here!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130965"/>
            <a:ext cx="7162800" cy="661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7" name="Picture 16" descr="TRADOC LOGO.bmp"/>
          <p:cNvPicPr>
            <a:picLocks noChangeAspect="1"/>
          </p:cNvPicPr>
          <p:nvPr userDrawn="1"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3052" y="130965"/>
            <a:ext cx="731520" cy="7315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33" name="Picture 32" descr="imagesCAIMVJYX.jpg"/>
          <p:cNvPicPr>
            <a:picLocks noChangeAspect="1"/>
          </p:cNvPicPr>
          <p:nvPr userDrawn="1"/>
        </p:nvPicPr>
        <p:blipFill>
          <a:blip r:embed="rId25" cstate="print"/>
          <a:stretch>
            <a:fillRect/>
          </a:stretch>
        </p:blipFill>
        <p:spPr>
          <a:xfrm>
            <a:off x="110704" y="130965"/>
            <a:ext cx="607069" cy="731520"/>
          </a:xfrm>
          <a:prstGeom prst="rect">
            <a:avLst/>
          </a:prstGeom>
        </p:spPr>
      </p:pic>
      <p:cxnSp>
        <p:nvCxnSpPr>
          <p:cNvPr id="37" name="Straight Connector 36"/>
          <p:cNvCxnSpPr/>
          <p:nvPr userDrawn="1"/>
        </p:nvCxnSpPr>
        <p:spPr>
          <a:xfrm>
            <a:off x="990600" y="762000"/>
            <a:ext cx="7162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0" y="6446549"/>
            <a:ext cx="9144000" cy="0"/>
          </a:xfrm>
          <a:prstGeom prst="line">
            <a:avLst/>
          </a:prstGeom>
          <a:ln w="28575">
            <a:solidFill>
              <a:srgbClr val="C00000"/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i="1" kern="1200">
          <a:solidFill>
            <a:schemeClr val="tx1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32.png"/><Relationship Id="rId3" Type="http://schemas.openxmlformats.org/officeDocument/2006/relationships/image" Target="../media/image39.png"/><Relationship Id="rId21" Type="http://schemas.openxmlformats.org/officeDocument/2006/relationships/image" Target="../media/image35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31.png"/><Relationship Id="rId2" Type="http://schemas.openxmlformats.org/officeDocument/2006/relationships/image" Target="../media/image38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33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32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3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jpeg"/><Relationship Id="rId3" Type="http://schemas.openxmlformats.org/officeDocument/2006/relationships/image" Target="../media/image73.jpeg"/><Relationship Id="rId7" Type="http://schemas.openxmlformats.org/officeDocument/2006/relationships/image" Target="../media/image77.emf"/><Relationship Id="rId12" Type="http://schemas.openxmlformats.org/officeDocument/2006/relationships/image" Target="../media/image82.jpeg"/><Relationship Id="rId17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11" Type="http://schemas.openxmlformats.org/officeDocument/2006/relationships/image" Target="../media/image81.emf"/><Relationship Id="rId5" Type="http://schemas.openxmlformats.org/officeDocument/2006/relationships/image" Target="../media/image75.jpeg"/><Relationship Id="rId15" Type="http://schemas.openxmlformats.org/officeDocument/2006/relationships/image" Target="../media/image85.pn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png"/><Relationship Id="rId14" Type="http://schemas.openxmlformats.org/officeDocument/2006/relationships/image" Target="../media/image8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3400" y="6553200"/>
            <a:ext cx="8205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0" dirty="0" smtClean="0">
                <a:solidFill>
                  <a:schemeClr val="bg1"/>
                </a:solidFill>
                <a:latin typeface="Arial"/>
                <a:cs typeface="Arial"/>
              </a:rPr>
              <a:t>UNCLASSIFIED</a:t>
            </a:r>
            <a:endParaRPr lang="en-US" sz="900" b="1" i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ubtitle 8"/>
          <p:cNvSpPr>
            <a:spLocks noGrp="1"/>
          </p:cNvSpPr>
          <p:nvPr/>
        </p:nvSpPr>
        <p:spPr>
          <a:xfrm>
            <a:off x="104481" y="1655473"/>
            <a:ext cx="8915400" cy="4440527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omic Sans MS" pitchFamily="66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omic Sans MS" pitchFamily="66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omic Sans MS" pitchFamily="66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omic Sans MS" pitchFamily="66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200" b="1" dirty="0" smtClean="0">
                <a:solidFill>
                  <a:schemeClr val="tx1"/>
                </a:solidFill>
              </a:rPr>
              <a:t>AUSA 2016 Global Force Symposium and Exposition</a:t>
            </a:r>
          </a:p>
          <a:p>
            <a:r>
              <a:rPr lang="en-US" sz="11200" b="1" dirty="0" smtClean="0">
                <a:solidFill>
                  <a:schemeClr val="tx1"/>
                </a:solidFill>
              </a:rPr>
              <a:t>15 </a:t>
            </a:r>
            <a:r>
              <a:rPr lang="en-US" sz="11200" b="1" dirty="0">
                <a:solidFill>
                  <a:schemeClr val="tx1"/>
                </a:solidFill>
              </a:rPr>
              <a:t>– 17 March </a:t>
            </a:r>
            <a:r>
              <a:rPr lang="en-US" sz="11200" b="1" dirty="0" smtClean="0">
                <a:solidFill>
                  <a:schemeClr val="tx1"/>
                </a:solidFill>
              </a:rPr>
              <a:t>2016</a:t>
            </a:r>
          </a:p>
          <a:p>
            <a:r>
              <a:rPr lang="en-US" sz="11200" b="1" dirty="0" smtClean="0">
                <a:solidFill>
                  <a:schemeClr val="tx1"/>
                </a:solidFill>
              </a:rPr>
              <a:t>Von </a:t>
            </a:r>
            <a:r>
              <a:rPr lang="en-US" sz="11200" b="1" dirty="0">
                <a:solidFill>
                  <a:schemeClr val="tx1"/>
                </a:solidFill>
              </a:rPr>
              <a:t>Braun Center (VBC)</a:t>
            </a:r>
          </a:p>
          <a:p>
            <a:r>
              <a:rPr lang="en-US" sz="11200" b="1" dirty="0">
                <a:solidFill>
                  <a:schemeClr val="tx1"/>
                </a:solidFill>
              </a:rPr>
              <a:t> Huntsville, AL</a:t>
            </a:r>
          </a:p>
          <a:p>
            <a:endParaRPr lang="en-US" sz="10000" b="1" dirty="0" smtClean="0">
              <a:solidFill>
                <a:schemeClr val="tx1"/>
              </a:solidFill>
            </a:endParaRPr>
          </a:p>
          <a:p>
            <a:endParaRPr lang="en-US" sz="10000" b="1" dirty="0" smtClean="0">
              <a:solidFill>
                <a:schemeClr val="tx1"/>
              </a:solidFill>
            </a:endParaRPr>
          </a:p>
          <a:p>
            <a:r>
              <a:rPr lang="en-US" sz="9600" b="1" dirty="0" smtClean="0">
                <a:solidFill>
                  <a:srgbClr val="0000FF"/>
                </a:solidFill>
              </a:rPr>
              <a:t>COL William Chlebowski</a:t>
            </a:r>
          </a:p>
          <a:p>
            <a:r>
              <a:rPr lang="en-US" sz="9600" b="1" dirty="0" smtClean="0">
                <a:solidFill>
                  <a:srgbClr val="0000FF"/>
                </a:solidFill>
              </a:rPr>
              <a:t>Maneuver, Aviation, and Soldier Division Chief</a:t>
            </a:r>
          </a:p>
          <a:p>
            <a:r>
              <a:rPr lang="en-US" sz="9600" b="1" dirty="0" smtClean="0">
                <a:solidFill>
                  <a:srgbClr val="0000FF"/>
                </a:solidFill>
              </a:rPr>
              <a:t>Army Capabilities Integration Center (ARCIC)</a:t>
            </a:r>
          </a:p>
          <a:p>
            <a:endParaRPr lang="en-US" sz="1200" b="1" dirty="0" smtClean="0">
              <a:solidFill>
                <a:schemeClr val="tx1"/>
              </a:solidFill>
            </a:endParaRPr>
          </a:p>
          <a:p>
            <a:endParaRPr lang="en-US" sz="4800" b="1" dirty="0" smtClean="0">
              <a:solidFill>
                <a:schemeClr val="tx1"/>
              </a:solidFill>
            </a:endParaRPr>
          </a:p>
          <a:p>
            <a:endParaRPr lang="en-US" sz="8800" b="1" dirty="0" smtClean="0">
              <a:solidFill>
                <a:schemeClr val="tx1"/>
              </a:solidFill>
              <a:latin typeface=" Arial"/>
            </a:endParaRPr>
          </a:p>
          <a:p>
            <a:endParaRPr lang="en-US" sz="7200" i="1" dirty="0" smtClean="0">
              <a:solidFill>
                <a:schemeClr val="tx1"/>
              </a:solidFill>
            </a:endParaRPr>
          </a:p>
          <a:p>
            <a:r>
              <a:rPr lang="en-US" sz="7200" i="1" dirty="0" smtClean="0">
                <a:solidFill>
                  <a:schemeClr val="tx1"/>
                </a:solidFill>
              </a:rPr>
              <a:t/>
            </a:r>
            <a:br>
              <a:rPr lang="en-US" sz="7200" i="1" dirty="0" smtClean="0">
                <a:solidFill>
                  <a:schemeClr val="tx1"/>
                </a:solidFill>
              </a:rPr>
            </a:br>
            <a:endParaRPr lang="en-US" sz="7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25"/>
            <a:ext cx="9144000" cy="963483"/>
          </a:xfrm>
        </p:spPr>
        <p:txBody>
          <a:bodyPr>
            <a:noAutofit/>
          </a:bodyPr>
          <a:lstStyle/>
          <a:p>
            <a:pPr algn="ctr"/>
            <a:r>
              <a:rPr lang="en-US" sz="2800" b="1" i="0" dirty="0" smtClean="0">
                <a:latin typeface="Arial" panose="020B0604020202020204" pitchFamily="34" charset="0"/>
                <a:cs typeface="Arial" panose="020B0604020202020204" pitchFamily="34" charset="0"/>
              </a:rPr>
              <a:t>Stryker Brigade Combat Team  (SBCT)</a:t>
            </a:r>
            <a:endParaRPr lang="en-US" sz="28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30055"/>
            <a:ext cx="7886700" cy="4351338"/>
          </a:xfr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CVMS SBCT Elements</a:t>
            </a:r>
          </a:p>
          <a:p>
            <a:pPr lvl="1"/>
            <a:r>
              <a:rPr lang="en-US" dirty="0" smtClean="0"/>
              <a:t>Primary Systems</a:t>
            </a:r>
          </a:p>
          <a:p>
            <a:pPr lvl="2"/>
            <a:r>
              <a:rPr lang="en-US" dirty="0" smtClean="0"/>
              <a:t>Stryker Family of Systems (FoS)</a:t>
            </a:r>
          </a:p>
          <a:p>
            <a:pPr lvl="2"/>
            <a:r>
              <a:rPr lang="en-US" dirty="0" smtClean="0"/>
              <a:t>Double “V” Hull Upgrade</a:t>
            </a:r>
          </a:p>
          <a:p>
            <a:pPr lvl="2"/>
            <a:r>
              <a:rPr lang="en-US" dirty="0" smtClean="0"/>
              <a:t>Stryker Mobile Gun System (MGS)</a:t>
            </a:r>
          </a:p>
          <a:p>
            <a:pPr lvl="1"/>
            <a:r>
              <a:rPr lang="en-US" dirty="0"/>
              <a:t>Enabling Systems</a:t>
            </a:r>
          </a:p>
          <a:p>
            <a:pPr lvl="2"/>
            <a:r>
              <a:rPr lang="en-US" dirty="0" smtClean="0"/>
              <a:t>Engineer Change Proposal (ECP)</a:t>
            </a:r>
          </a:p>
          <a:p>
            <a:pPr lvl="2"/>
            <a:r>
              <a:rPr lang="en-US" dirty="0" smtClean="0"/>
              <a:t>Lethality Up-Grade (Medium Caliber Cannon, Remote Weapon Station, Javelin (RWS-J)) </a:t>
            </a:r>
          </a:p>
          <a:p>
            <a:pPr lvl="2"/>
            <a:r>
              <a:rPr lang="en-US" dirty="0" smtClean="0"/>
              <a:t>Vehicle </a:t>
            </a:r>
            <a:r>
              <a:rPr lang="en-US" dirty="0"/>
              <a:t>Protection System (VPS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Combat Vehicle Prototyping (CVP)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9E61B36-2663-44DF-9F5E-8269796316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8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10910"/>
              </p:ext>
            </p:extLst>
          </p:nvPr>
        </p:nvGraphicFramePr>
        <p:xfrm>
          <a:off x="3681576" y="834983"/>
          <a:ext cx="514453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906"/>
                <a:gridCol w="1028906"/>
                <a:gridCol w="1028906"/>
                <a:gridCol w="1028906"/>
                <a:gridCol w="1028906"/>
              </a:tblGrid>
              <a:tr h="28881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</a:t>
                      </a:r>
                      <a:r>
                        <a:rPr lang="en-US" sz="1200" dirty="0" smtClean="0"/>
                        <a:t>ustain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I</a:t>
                      </a:r>
                      <a:r>
                        <a:rPr lang="en-US" sz="1200" dirty="0" smtClean="0"/>
                        <a:t>mprove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</a:t>
                      </a:r>
                      <a:r>
                        <a:rPr lang="en-US" sz="1200" dirty="0" smtClean="0"/>
                        <a:t>evelop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</a:t>
                      </a:r>
                      <a:r>
                        <a:rPr lang="en-US" sz="1200" dirty="0" smtClean="0"/>
                        <a:t>eplace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</a:t>
                      </a:r>
                      <a:r>
                        <a:rPr lang="en-US" sz="1200" dirty="0" smtClean="0"/>
                        <a:t>ssess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817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Current fleet</a:t>
                      </a:r>
                    </a:p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ECPs</a:t>
                      </a:r>
                      <a:endParaRPr lang="en-US" sz="105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Engineer Change Proposals</a:t>
                      </a:r>
                      <a:endParaRPr lang="en-US" sz="105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New systems,</a:t>
                      </a:r>
                    </a:p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Combat Vehicle Prototyping</a:t>
                      </a:r>
                      <a:endParaRPr lang="en-US" sz="105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Obsolete systems</a:t>
                      </a:r>
                      <a:endParaRPr lang="en-US" sz="105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Evaluate effectiveness</a:t>
                      </a:r>
                      <a:endParaRPr lang="en-US" sz="105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817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-SBCT</a:t>
                      </a:r>
                    </a:p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-Fleet Recap</a:t>
                      </a:r>
                      <a:endParaRPr lang="en-US" sz="105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-Stryker</a:t>
                      </a:r>
                      <a:r>
                        <a:rPr lang="en-US" sz="1050" baseline="0" dirty="0" smtClean="0">
                          <a:latin typeface=" Arial"/>
                        </a:rPr>
                        <a:t> DVH</a:t>
                      </a:r>
                    </a:p>
                    <a:p>
                      <a:pPr algn="l"/>
                      <a:r>
                        <a:rPr lang="en-US" sz="1050" baseline="0" dirty="0" smtClean="0">
                          <a:latin typeface=" Arial"/>
                        </a:rPr>
                        <a:t>-Stryker Lethality</a:t>
                      </a:r>
                      <a:endParaRPr lang="en-US" sz="1050" dirty="0" smtClean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-VPS</a:t>
                      </a:r>
                    </a:p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-MPF</a:t>
                      </a:r>
                      <a:endParaRPr lang="en-US" sz="105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-Flat</a:t>
                      </a:r>
                      <a:r>
                        <a:rPr lang="en-US" sz="1050" baseline="0" dirty="0" smtClean="0">
                          <a:latin typeface=" Arial"/>
                        </a:rPr>
                        <a:t> bottom fleet</a:t>
                      </a:r>
                      <a:endParaRPr lang="en-US" sz="105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-MGS</a:t>
                      </a:r>
                    </a:p>
                    <a:p>
                      <a:pPr algn="l"/>
                      <a:r>
                        <a:rPr lang="en-US" sz="1050" dirty="0" smtClean="0">
                          <a:latin typeface=" Arial"/>
                        </a:rPr>
                        <a:t>-SBCT</a:t>
                      </a:r>
                      <a:r>
                        <a:rPr lang="en-US" sz="1050" baseline="0" dirty="0" smtClean="0">
                          <a:latin typeface=" Arial"/>
                        </a:rPr>
                        <a:t> Maneuver</a:t>
                      </a:r>
                      <a:endParaRPr lang="en-US" sz="105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9" name="Group 68"/>
          <p:cNvGrpSpPr/>
          <p:nvPr/>
        </p:nvGrpSpPr>
        <p:grpSpPr>
          <a:xfrm>
            <a:off x="5319713" y="3757613"/>
            <a:ext cx="4633912" cy="2424111"/>
            <a:chOff x="5319713" y="3757613"/>
            <a:chExt cx="4633912" cy="2424111"/>
          </a:xfrm>
          <a:solidFill>
            <a:srgbClr val="578339"/>
          </a:solidFill>
        </p:grpSpPr>
        <p:sp>
          <p:nvSpPr>
            <p:cNvPr id="70" name="Freeform 69"/>
            <p:cNvSpPr/>
            <p:nvPr/>
          </p:nvSpPr>
          <p:spPr>
            <a:xfrm>
              <a:off x="5734050" y="3824286"/>
              <a:ext cx="4219575" cy="2357438"/>
            </a:xfrm>
            <a:custGeom>
              <a:avLst/>
              <a:gdLst>
                <a:gd name="connsiteX0" fmla="*/ 66675 w 3981450"/>
                <a:gd name="connsiteY0" fmla="*/ 1447800 h 2457450"/>
                <a:gd name="connsiteX1" fmla="*/ 800100 w 3981450"/>
                <a:gd name="connsiteY1" fmla="*/ 1771650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09575 h 2457450"/>
                <a:gd name="connsiteX6" fmla="*/ 1914525 w 3981450"/>
                <a:gd name="connsiteY6" fmla="*/ 133350 h 2457450"/>
                <a:gd name="connsiteX7" fmla="*/ 66675 w 3981450"/>
                <a:gd name="connsiteY7" fmla="*/ 1447800 h 2457450"/>
                <a:gd name="connsiteX0" fmla="*/ 28575 w 3981450"/>
                <a:gd name="connsiteY0" fmla="*/ 1457325 h 2457450"/>
                <a:gd name="connsiteX1" fmla="*/ 800100 w 3981450"/>
                <a:gd name="connsiteY1" fmla="*/ 1771650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09575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57325 h 2457450"/>
                <a:gd name="connsiteX1" fmla="*/ 795338 w 3981450"/>
                <a:gd name="connsiteY1" fmla="*/ 1785938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09575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57325 h 2457450"/>
                <a:gd name="connsiteX1" fmla="*/ 795338 w 3981450"/>
                <a:gd name="connsiteY1" fmla="*/ 1785938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71487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57325 h 2457450"/>
                <a:gd name="connsiteX1" fmla="*/ 795338 w 3981450"/>
                <a:gd name="connsiteY1" fmla="*/ 1785938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628900 w 3981450"/>
                <a:gd name="connsiteY5" fmla="*/ 447675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81138 h 2481263"/>
                <a:gd name="connsiteX1" fmla="*/ 795338 w 3981450"/>
                <a:gd name="connsiteY1" fmla="*/ 1809751 h 2481263"/>
                <a:gd name="connsiteX2" fmla="*/ 0 w 3981450"/>
                <a:gd name="connsiteY2" fmla="*/ 2357438 h 2481263"/>
                <a:gd name="connsiteX3" fmla="*/ 3981450 w 3981450"/>
                <a:gd name="connsiteY3" fmla="*/ 2481263 h 2481263"/>
                <a:gd name="connsiteX4" fmla="*/ 3257550 w 3981450"/>
                <a:gd name="connsiteY4" fmla="*/ 0 h 2481263"/>
                <a:gd name="connsiteX5" fmla="*/ 2628900 w 3981450"/>
                <a:gd name="connsiteY5" fmla="*/ 471488 h 2481263"/>
                <a:gd name="connsiteX6" fmla="*/ 1914525 w 3981450"/>
                <a:gd name="connsiteY6" fmla="*/ 157163 h 2481263"/>
                <a:gd name="connsiteX7" fmla="*/ 28575 w 3981450"/>
                <a:gd name="connsiteY7" fmla="*/ 1481138 h 2481263"/>
                <a:gd name="connsiteX0" fmla="*/ 28575 w 4191000"/>
                <a:gd name="connsiteY0" fmla="*/ 1481138 h 2357438"/>
                <a:gd name="connsiteX1" fmla="*/ 795338 w 4191000"/>
                <a:gd name="connsiteY1" fmla="*/ 1809751 h 2357438"/>
                <a:gd name="connsiteX2" fmla="*/ 0 w 4191000"/>
                <a:gd name="connsiteY2" fmla="*/ 2357438 h 2357438"/>
                <a:gd name="connsiteX3" fmla="*/ 4191000 w 4191000"/>
                <a:gd name="connsiteY3" fmla="*/ 2209801 h 2357438"/>
                <a:gd name="connsiteX4" fmla="*/ 3257550 w 4191000"/>
                <a:gd name="connsiteY4" fmla="*/ 0 h 2357438"/>
                <a:gd name="connsiteX5" fmla="*/ 2628900 w 4191000"/>
                <a:gd name="connsiteY5" fmla="*/ 471488 h 2357438"/>
                <a:gd name="connsiteX6" fmla="*/ 1914525 w 4191000"/>
                <a:gd name="connsiteY6" fmla="*/ 157163 h 2357438"/>
                <a:gd name="connsiteX7" fmla="*/ 28575 w 4191000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28900 w 4219575"/>
                <a:gd name="connsiteY5" fmla="*/ 471488 h 2357438"/>
                <a:gd name="connsiteX6" fmla="*/ 1914525 w 4219575"/>
                <a:gd name="connsiteY6" fmla="*/ 157163 h 2357438"/>
                <a:gd name="connsiteX7" fmla="*/ 28575 w 4219575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33662 w 4219575"/>
                <a:gd name="connsiteY5" fmla="*/ 452438 h 2357438"/>
                <a:gd name="connsiteX6" fmla="*/ 1914525 w 4219575"/>
                <a:gd name="connsiteY6" fmla="*/ 157163 h 2357438"/>
                <a:gd name="connsiteX7" fmla="*/ 28575 w 4219575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33662 w 4219575"/>
                <a:gd name="connsiteY5" fmla="*/ 452438 h 2357438"/>
                <a:gd name="connsiteX6" fmla="*/ 1914525 w 4219575"/>
                <a:gd name="connsiteY6" fmla="*/ 147638 h 2357438"/>
                <a:gd name="connsiteX7" fmla="*/ 28575 w 4219575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33662 w 4219575"/>
                <a:gd name="connsiteY5" fmla="*/ 452438 h 2357438"/>
                <a:gd name="connsiteX6" fmla="*/ 1871663 w 4219575"/>
                <a:gd name="connsiteY6" fmla="*/ 123825 h 2357438"/>
                <a:gd name="connsiteX7" fmla="*/ 28575 w 4219575"/>
                <a:gd name="connsiteY7" fmla="*/ 1481138 h 235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9575" h="2357438">
                  <a:moveTo>
                    <a:pt x="28575" y="1481138"/>
                  </a:moveTo>
                  <a:lnTo>
                    <a:pt x="795338" y="1809751"/>
                  </a:lnTo>
                  <a:lnTo>
                    <a:pt x="0" y="2357438"/>
                  </a:lnTo>
                  <a:lnTo>
                    <a:pt x="4219575" y="2124076"/>
                  </a:lnTo>
                  <a:lnTo>
                    <a:pt x="3257550" y="0"/>
                  </a:lnTo>
                  <a:lnTo>
                    <a:pt x="2633662" y="452438"/>
                  </a:lnTo>
                  <a:lnTo>
                    <a:pt x="1871663" y="123825"/>
                  </a:lnTo>
                  <a:lnTo>
                    <a:pt x="28575" y="148113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5319713" y="3757613"/>
              <a:ext cx="1900237" cy="1385887"/>
            </a:xfrm>
            <a:custGeom>
              <a:avLst/>
              <a:gdLst>
                <a:gd name="connsiteX0" fmla="*/ 0 w 1900237"/>
                <a:gd name="connsiteY0" fmla="*/ 1343025 h 1385887"/>
                <a:gd name="connsiteX1" fmla="*/ 1809750 w 1900237"/>
                <a:gd name="connsiteY1" fmla="*/ 0 h 1385887"/>
                <a:gd name="connsiteX2" fmla="*/ 1900237 w 1900237"/>
                <a:gd name="connsiteY2" fmla="*/ 33337 h 1385887"/>
                <a:gd name="connsiteX3" fmla="*/ 90487 w 1900237"/>
                <a:gd name="connsiteY3" fmla="*/ 1385887 h 1385887"/>
                <a:gd name="connsiteX4" fmla="*/ 0 w 1900237"/>
                <a:gd name="connsiteY4" fmla="*/ 1343025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237" h="1385887">
                  <a:moveTo>
                    <a:pt x="0" y="1343025"/>
                  </a:moveTo>
                  <a:lnTo>
                    <a:pt x="1809750" y="0"/>
                  </a:lnTo>
                  <a:lnTo>
                    <a:pt x="1900237" y="33337"/>
                  </a:lnTo>
                  <a:lnTo>
                    <a:pt x="90487" y="1385887"/>
                  </a:lnTo>
                  <a:lnTo>
                    <a:pt x="0" y="1343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472113" y="3824289"/>
              <a:ext cx="1900237" cy="1385887"/>
            </a:xfrm>
            <a:custGeom>
              <a:avLst/>
              <a:gdLst>
                <a:gd name="connsiteX0" fmla="*/ 0 w 1900237"/>
                <a:gd name="connsiteY0" fmla="*/ 1343025 h 1385887"/>
                <a:gd name="connsiteX1" fmla="*/ 1809750 w 1900237"/>
                <a:gd name="connsiteY1" fmla="*/ 0 h 1385887"/>
                <a:gd name="connsiteX2" fmla="*/ 1900237 w 1900237"/>
                <a:gd name="connsiteY2" fmla="*/ 33337 h 1385887"/>
                <a:gd name="connsiteX3" fmla="*/ 90487 w 1900237"/>
                <a:gd name="connsiteY3" fmla="*/ 1385887 h 1385887"/>
                <a:gd name="connsiteX4" fmla="*/ 0 w 1900237"/>
                <a:gd name="connsiteY4" fmla="*/ 1343025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237" h="1385887">
                  <a:moveTo>
                    <a:pt x="0" y="1343025"/>
                  </a:moveTo>
                  <a:lnTo>
                    <a:pt x="1809750" y="0"/>
                  </a:lnTo>
                  <a:lnTo>
                    <a:pt x="1900237" y="33337"/>
                  </a:lnTo>
                  <a:lnTo>
                    <a:pt x="90487" y="1385887"/>
                  </a:lnTo>
                  <a:lnTo>
                    <a:pt x="0" y="1343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624513" y="3890961"/>
              <a:ext cx="1900237" cy="1385887"/>
            </a:xfrm>
            <a:custGeom>
              <a:avLst/>
              <a:gdLst>
                <a:gd name="connsiteX0" fmla="*/ 0 w 1900237"/>
                <a:gd name="connsiteY0" fmla="*/ 1343025 h 1385887"/>
                <a:gd name="connsiteX1" fmla="*/ 1809750 w 1900237"/>
                <a:gd name="connsiteY1" fmla="*/ 0 h 1385887"/>
                <a:gd name="connsiteX2" fmla="*/ 1900237 w 1900237"/>
                <a:gd name="connsiteY2" fmla="*/ 33337 h 1385887"/>
                <a:gd name="connsiteX3" fmla="*/ 90487 w 1900237"/>
                <a:gd name="connsiteY3" fmla="*/ 1385887 h 1385887"/>
                <a:gd name="connsiteX4" fmla="*/ 0 w 1900237"/>
                <a:gd name="connsiteY4" fmla="*/ 1343025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237" h="1385887">
                  <a:moveTo>
                    <a:pt x="0" y="1343025"/>
                  </a:moveTo>
                  <a:lnTo>
                    <a:pt x="1809750" y="0"/>
                  </a:lnTo>
                  <a:lnTo>
                    <a:pt x="1900237" y="33337"/>
                  </a:lnTo>
                  <a:lnTo>
                    <a:pt x="90487" y="1385887"/>
                  </a:lnTo>
                  <a:lnTo>
                    <a:pt x="0" y="1343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4" name="Rectangle 20"/>
          <p:cNvSpPr/>
          <p:nvPr/>
        </p:nvSpPr>
        <p:spPr>
          <a:xfrm rot="1429443">
            <a:off x="2722141" y="2809997"/>
            <a:ext cx="4143808" cy="1979366"/>
          </a:xfrm>
          <a:custGeom>
            <a:avLst/>
            <a:gdLst>
              <a:gd name="connsiteX0" fmla="*/ 0 w 3018086"/>
              <a:gd name="connsiteY0" fmla="*/ 0 h 1982086"/>
              <a:gd name="connsiteX1" fmla="*/ 3018086 w 3018086"/>
              <a:gd name="connsiteY1" fmla="*/ 0 h 1982086"/>
              <a:gd name="connsiteX2" fmla="*/ 3018086 w 3018086"/>
              <a:gd name="connsiteY2" fmla="*/ 1982086 h 1982086"/>
              <a:gd name="connsiteX3" fmla="*/ 0 w 3018086"/>
              <a:gd name="connsiteY3" fmla="*/ 1982086 h 1982086"/>
              <a:gd name="connsiteX4" fmla="*/ 0 w 3018086"/>
              <a:gd name="connsiteY4" fmla="*/ 0 h 1982086"/>
              <a:gd name="connsiteX0" fmla="*/ 1129272 w 3018086"/>
              <a:gd name="connsiteY0" fmla="*/ 10763 h 1982086"/>
              <a:gd name="connsiteX1" fmla="*/ 3018086 w 3018086"/>
              <a:gd name="connsiteY1" fmla="*/ 0 h 1982086"/>
              <a:gd name="connsiteX2" fmla="*/ 3018086 w 3018086"/>
              <a:gd name="connsiteY2" fmla="*/ 1982086 h 1982086"/>
              <a:gd name="connsiteX3" fmla="*/ 0 w 3018086"/>
              <a:gd name="connsiteY3" fmla="*/ 1982086 h 1982086"/>
              <a:gd name="connsiteX4" fmla="*/ 1129272 w 3018086"/>
              <a:gd name="connsiteY4" fmla="*/ 10763 h 1982086"/>
              <a:gd name="connsiteX0" fmla="*/ 1129272 w 4143808"/>
              <a:gd name="connsiteY0" fmla="*/ 8043 h 1979366"/>
              <a:gd name="connsiteX1" fmla="*/ 4143808 w 4143808"/>
              <a:gd name="connsiteY1" fmla="*/ 0 h 1979366"/>
              <a:gd name="connsiteX2" fmla="*/ 3018086 w 4143808"/>
              <a:gd name="connsiteY2" fmla="*/ 1979366 h 1979366"/>
              <a:gd name="connsiteX3" fmla="*/ 0 w 4143808"/>
              <a:gd name="connsiteY3" fmla="*/ 1979366 h 1979366"/>
              <a:gd name="connsiteX4" fmla="*/ 1129272 w 4143808"/>
              <a:gd name="connsiteY4" fmla="*/ 8043 h 197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3808" h="1979366">
                <a:moveTo>
                  <a:pt x="1129272" y="8043"/>
                </a:moveTo>
                <a:lnTo>
                  <a:pt x="4143808" y="0"/>
                </a:lnTo>
                <a:lnTo>
                  <a:pt x="3018086" y="1979366"/>
                </a:lnTo>
                <a:lnTo>
                  <a:pt x="0" y="1979366"/>
                </a:lnTo>
                <a:lnTo>
                  <a:pt x="1129272" y="8043"/>
                </a:lnTo>
                <a:close/>
              </a:path>
            </a:pathLst>
          </a:custGeom>
          <a:solidFill>
            <a:srgbClr val="578CD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5" name="Rectangle 21"/>
          <p:cNvSpPr/>
          <p:nvPr/>
        </p:nvSpPr>
        <p:spPr>
          <a:xfrm rot="1429443">
            <a:off x="-1219527" y="1330993"/>
            <a:ext cx="5336072" cy="1995243"/>
          </a:xfrm>
          <a:custGeom>
            <a:avLst/>
            <a:gdLst>
              <a:gd name="connsiteX0" fmla="*/ 0 w 2590924"/>
              <a:gd name="connsiteY0" fmla="*/ 0 h 1982086"/>
              <a:gd name="connsiteX1" fmla="*/ 2590924 w 2590924"/>
              <a:gd name="connsiteY1" fmla="*/ 0 h 1982086"/>
              <a:gd name="connsiteX2" fmla="*/ 2590924 w 2590924"/>
              <a:gd name="connsiteY2" fmla="*/ 1982086 h 1982086"/>
              <a:gd name="connsiteX3" fmla="*/ 0 w 2590924"/>
              <a:gd name="connsiteY3" fmla="*/ 1982086 h 1982086"/>
              <a:gd name="connsiteX4" fmla="*/ 0 w 2590924"/>
              <a:gd name="connsiteY4" fmla="*/ 0 h 1982086"/>
              <a:gd name="connsiteX0" fmla="*/ 1603816 w 4194740"/>
              <a:gd name="connsiteY0" fmla="*/ 0 h 2180860"/>
              <a:gd name="connsiteX1" fmla="*/ 4194740 w 4194740"/>
              <a:gd name="connsiteY1" fmla="*/ 0 h 2180860"/>
              <a:gd name="connsiteX2" fmla="*/ 4194740 w 4194740"/>
              <a:gd name="connsiteY2" fmla="*/ 1982086 h 2180860"/>
              <a:gd name="connsiteX3" fmla="*/ 0 w 4194740"/>
              <a:gd name="connsiteY3" fmla="*/ 2180860 h 2180860"/>
              <a:gd name="connsiteX4" fmla="*/ 1603816 w 4194740"/>
              <a:gd name="connsiteY4" fmla="*/ 0 h 2180860"/>
              <a:gd name="connsiteX0" fmla="*/ 1603816 w 5399953"/>
              <a:gd name="connsiteY0" fmla="*/ 13157 h 2194017"/>
              <a:gd name="connsiteX1" fmla="*/ 5399953 w 5399953"/>
              <a:gd name="connsiteY1" fmla="*/ 0 h 2194017"/>
              <a:gd name="connsiteX2" fmla="*/ 4194740 w 5399953"/>
              <a:gd name="connsiteY2" fmla="*/ 1995243 h 2194017"/>
              <a:gd name="connsiteX3" fmla="*/ 0 w 5399953"/>
              <a:gd name="connsiteY3" fmla="*/ 2194017 h 2194017"/>
              <a:gd name="connsiteX4" fmla="*/ 1603816 w 5399953"/>
              <a:gd name="connsiteY4" fmla="*/ 13157 h 2194017"/>
              <a:gd name="connsiteX0" fmla="*/ 1539935 w 5336072"/>
              <a:gd name="connsiteY0" fmla="*/ 13157 h 1995243"/>
              <a:gd name="connsiteX1" fmla="*/ 5336072 w 5336072"/>
              <a:gd name="connsiteY1" fmla="*/ 0 h 1995243"/>
              <a:gd name="connsiteX2" fmla="*/ 4130859 w 5336072"/>
              <a:gd name="connsiteY2" fmla="*/ 1995243 h 1995243"/>
              <a:gd name="connsiteX3" fmla="*/ 0 w 5336072"/>
              <a:gd name="connsiteY3" fmla="*/ 1973185 h 1995243"/>
              <a:gd name="connsiteX4" fmla="*/ 1539935 w 5336072"/>
              <a:gd name="connsiteY4" fmla="*/ 13157 h 199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6072" h="1995243">
                <a:moveTo>
                  <a:pt x="1539935" y="13157"/>
                </a:moveTo>
                <a:lnTo>
                  <a:pt x="5336072" y="0"/>
                </a:lnTo>
                <a:lnTo>
                  <a:pt x="4130859" y="1995243"/>
                </a:lnTo>
                <a:lnTo>
                  <a:pt x="0" y="1973185"/>
                </a:lnTo>
                <a:lnTo>
                  <a:pt x="1539935" y="13157"/>
                </a:lnTo>
                <a:close/>
              </a:path>
            </a:pathLst>
          </a:custGeom>
          <a:solidFill>
            <a:srgbClr val="B88C0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Right Arrow 103"/>
          <p:cNvSpPr/>
          <p:nvPr/>
        </p:nvSpPr>
        <p:spPr>
          <a:xfrm rot="21400439">
            <a:off x="3510710" y="5292267"/>
            <a:ext cx="2263945" cy="48463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9E61B36-2663-44DF-9F5E-8269796316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200" y="2087801"/>
            <a:ext cx="9144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2369" y="3003652"/>
            <a:ext cx="935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298" y="1249528"/>
            <a:ext cx="903287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0528" y="1768241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4773" y="2120075"/>
            <a:ext cx="974725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6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97888" y="2411657"/>
            <a:ext cx="92551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215" y="2288743"/>
            <a:ext cx="931863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190" y="1748266"/>
            <a:ext cx="11731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41016" y="2652493"/>
            <a:ext cx="92075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19732" y="1488723"/>
            <a:ext cx="92075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31446"/>
          </a:xfrm>
        </p:spPr>
        <p:txBody>
          <a:bodyPr>
            <a:noAutofit/>
          </a:bodyPr>
          <a:lstStyle/>
          <a:p>
            <a:pPr algn="ctr"/>
            <a:r>
              <a:rPr lang="en-US" sz="3600" b="1" i="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dirty="0" smtClean="0">
                <a:latin typeface="Arial" panose="020B0604020202020204" pitchFamily="34" charset="0"/>
                <a:cs typeface="Arial" panose="020B0604020202020204" pitchFamily="34" charset="0"/>
              </a:rPr>
              <a:t>BCT Capability Transition</a:t>
            </a:r>
            <a:endParaRPr lang="en-US" sz="36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01" y="4392219"/>
            <a:ext cx="1579771" cy="118139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0266" y="3090198"/>
            <a:ext cx="1696283" cy="11412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90" y="2775321"/>
            <a:ext cx="900201" cy="8056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52" y="3576044"/>
            <a:ext cx="1430215" cy="90129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92300" y="3446152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M1126 ICV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32850" y="2193815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M1127 RV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45575" y="2630391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M1128 MGS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7264" y="1543544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M1129 Mortar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7189" y="2504039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M1130 CV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5800" y="2796685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M1131 FSV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845" y="2153520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M1132 ESV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0201" y="2663721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M1133 MEV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80329" y="3035205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M1134 ATGM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47284" y="1872905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M1135 RV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30367" y="4092261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M1126 RWS-J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78121" y="4431197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M1126 30mm Cannon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1590" y="3580963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M1126 DVH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96801" y="5529475"/>
            <a:ext cx="2170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  <a:latin typeface=" Arial"/>
              </a:rPr>
              <a:t>Mobil Protected Firepower (MPF)</a:t>
            </a:r>
            <a:endParaRPr lang="en-US" sz="105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60" name="Right Arrow 59"/>
          <p:cNvSpPr/>
          <p:nvPr/>
        </p:nvSpPr>
        <p:spPr>
          <a:xfrm rot="18988911">
            <a:off x="3148780" y="4262465"/>
            <a:ext cx="496194" cy="48463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2664289" y="810820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640371" y="903283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“SIDRA”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5451" y="502465"/>
            <a:ext cx="2770549" cy="288446"/>
          </a:xfrm>
          <a:prstGeom prst="rect">
            <a:avLst/>
          </a:prstGeom>
          <a:solidFill>
            <a:srgbClr val="578CD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 Arial"/>
              </a:rPr>
              <a:t>Mid</a:t>
            </a:r>
            <a:endParaRPr lang="en-US" sz="1200" b="1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096000" y="502465"/>
            <a:ext cx="2133601" cy="288150"/>
          </a:xfrm>
          <a:prstGeom prst="rect">
            <a:avLst/>
          </a:prstGeom>
          <a:solidFill>
            <a:srgbClr val="57833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 Arial"/>
              </a:rPr>
              <a:t>Far</a:t>
            </a:r>
            <a:endParaRPr lang="en-US" sz="1200" b="1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68732" y="502466"/>
            <a:ext cx="2556719" cy="288148"/>
          </a:xfrm>
          <a:prstGeom prst="rect">
            <a:avLst/>
          </a:prstGeom>
          <a:solidFill>
            <a:srgbClr val="B88C0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 Arial"/>
              </a:rPr>
              <a:t>Near</a:t>
            </a:r>
            <a:endParaRPr lang="en-US" sz="1200" b="1" dirty="0">
              <a:solidFill>
                <a:prstClr val="black"/>
              </a:solidFill>
              <a:latin typeface=" 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48" y="4172517"/>
            <a:ext cx="3806316" cy="2472268"/>
            <a:chOff x="173072" y="4329511"/>
            <a:chExt cx="3806316" cy="247226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8" name="Oval 87"/>
            <p:cNvSpPr/>
            <p:nvPr/>
          </p:nvSpPr>
          <p:spPr>
            <a:xfrm>
              <a:off x="173072" y="4329511"/>
              <a:ext cx="3806316" cy="2472268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1064" y="5324523"/>
              <a:ext cx="1152244" cy="262151"/>
            </a:xfrm>
            <a:prstGeom prst="rect">
              <a:avLst/>
            </a:prstGeom>
            <a:noFill/>
          </p:spPr>
        </p:pic>
        <p:sp>
          <p:nvSpPr>
            <p:cNvPr id="91" name="TextBox 90"/>
            <p:cNvSpPr txBox="1"/>
            <p:nvPr/>
          </p:nvSpPr>
          <p:spPr>
            <a:xfrm>
              <a:off x="309799" y="5158763"/>
              <a:ext cx="12170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prstClr val="black"/>
                  </a:solidFill>
                  <a:latin typeface=" Arial"/>
                </a:rPr>
                <a:t>Track &amp; Suspension</a:t>
              </a:r>
              <a:endParaRPr lang="en-US" sz="9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51353" y="5197143"/>
              <a:ext cx="1241034" cy="203145"/>
            </a:xfrm>
            <a:prstGeom prst="rect">
              <a:avLst/>
            </a:prstGeom>
            <a:grpFill/>
          </p:spPr>
        </p:pic>
        <p:sp>
          <p:nvSpPr>
            <p:cNvPr id="93" name="TextBox 92"/>
            <p:cNvSpPr txBox="1"/>
            <p:nvPr/>
          </p:nvSpPr>
          <p:spPr>
            <a:xfrm>
              <a:off x="2689780" y="5041452"/>
              <a:ext cx="9925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Weapon Systems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63856" y="5956297"/>
              <a:ext cx="542591" cy="499915"/>
            </a:xfrm>
            <a:prstGeom prst="rect">
              <a:avLst/>
            </a:prstGeom>
            <a:noFill/>
          </p:spPr>
        </p:pic>
        <p:sp>
          <p:nvSpPr>
            <p:cNvPr id="95" name="TextBox 94"/>
            <p:cNvSpPr txBox="1"/>
            <p:nvPr/>
          </p:nvSpPr>
          <p:spPr>
            <a:xfrm>
              <a:off x="730010" y="5767238"/>
              <a:ext cx="7409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Architecture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31667" y="5851512"/>
              <a:ext cx="688908" cy="664522"/>
            </a:xfrm>
            <a:prstGeom prst="rect">
              <a:avLst/>
            </a:prstGeom>
            <a:noFill/>
          </p:spPr>
        </p:pic>
        <p:sp>
          <p:nvSpPr>
            <p:cNvPr id="97" name="TextBox 96"/>
            <p:cNvSpPr txBox="1"/>
            <p:nvPr/>
          </p:nvSpPr>
          <p:spPr>
            <a:xfrm>
              <a:off x="2857061" y="584427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MAPS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98" name="Picture 7"/>
            <p:cNvPicPr>
              <a:picLocks noChangeAspect="1" noChangeArrowheads="1"/>
            </p:cNvPicPr>
            <p:nvPr/>
          </p:nvPicPr>
          <p:blipFill>
            <a:blip r:embed="rId2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05166" y="5613964"/>
              <a:ext cx="647952" cy="33651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2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27517" y="5467474"/>
              <a:ext cx="647953" cy="32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Box 99"/>
            <p:cNvSpPr txBox="1"/>
            <p:nvPr/>
          </p:nvSpPr>
          <p:spPr>
            <a:xfrm>
              <a:off x="1493382" y="5305488"/>
              <a:ext cx="12057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Lightweight Structures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707660" y="6078644"/>
              <a:ext cx="810838" cy="597460"/>
            </a:xfrm>
            <a:prstGeom prst="rect">
              <a:avLst/>
            </a:prstGeom>
            <a:grpFill/>
          </p:spPr>
        </p:pic>
        <p:sp>
          <p:nvSpPr>
            <p:cNvPr id="102" name="TextBox 101"/>
            <p:cNvSpPr txBox="1"/>
            <p:nvPr/>
          </p:nvSpPr>
          <p:spPr>
            <a:xfrm>
              <a:off x="1680107" y="5891638"/>
              <a:ext cx="8659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Blast Migration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14097" y="4402909"/>
              <a:ext cx="2803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S&amp;T, RDECOM,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Combat Vehicle Prototyping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(CVP)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8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85"/>
            <a:ext cx="9144000" cy="1057266"/>
          </a:xfrm>
        </p:spPr>
        <p:txBody>
          <a:bodyPr>
            <a:noAutofit/>
          </a:bodyPr>
          <a:lstStyle/>
          <a:p>
            <a:pPr algn="ctr"/>
            <a:r>
              <a:rPr lang="en-US" sz="2800" b="1" i="0" dirty="0" smtClean="0">
                <a:latin typeface="Arial" panose="020B0604020202020204" pitchFamily="34" charset="0"/>
                <a:cs typeface="Arial" panose="020B0604020202020204" pitchFamily="34" charset="0"/>
              </a:rPr>
              <a:t>Armored Brigade Combat Team (ABCT)</a:t>
            </a:r>
            <a:endParaRPr lang="en-US" sz="28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85" y="1053581"/>
            <a:ext cx="7886700" cy="465333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600" dirty="0" smtClean="0">
              <a:latin typeface=" Arial"/>
            </a:endParaRPr>
          </a:p>
          <a:p>
            <a:pPr marL="0" indent="0">
              <a:buNone/>
            </a:pPr>
            <a:r>
              <a:rPr lang="en-US" sz="2600" dirty="0" smtClean="0">
                <a:latin typeface=" Arial"/>
              </a:rPr>
              <a:t>CVMS ABCT Programs and Initiatives</a:t>
            </a:r>
          </a:p>
          <a:p>
            <a:pPr lvl="1"/>
            <a:r>
              <a:rPr lang="en-US" sz="2600" dirty="0" smtClean="0">
                <a:latin typeface=" Arial"/>
              </a:rPr>
              <a:t>Primary Systems</a:t>
            </a:r>
          </a:p>
          <a:p>
            <a:pPr lvl="2"/>
            <a:r>
              <a:rPr lang="en-US" sz="2200" dirty="0" smtClean="0">
                <a:latin typeface=" Arial"/>
              </a:rPr>
              <a:t>Abrams Main Battle </a:t>
            </a:r>
            <a:r>
              <a:rPr lang="en-US" sz="2200" dirty="0">
                <a:latin typeface=" Arial"/>
              </a:rPr>
              <a:t>Tank (M1A2SEP)</a:t>
            </a:r>
            <a:endParaRPr lang="en-US" sz="2200" dirty="0" smtClean="0">
              <a:latin typeface=" Arial"/>
            </a:endParaRPr>
          </a:p>
          <a:p>
            <a:pPr lvl="2"/>
            <a:r>
              <a:rPr lang="en-US" sz="2200" dirty="0" smtClean="0">
                <a:latin typeface=" Arial"/>
              </a:rPr>
              <a:t>Bradley Family of Systems (M2A3/4)</a:t>
            </a:r>
          </a:p>
          <a:p>
            <a:pPr lvl="2"/>
            <a:r>
              <a:rPr lang="en-US" sz="2200" dirty="0" smtClean="0">
                <a:latin typeface=" Arial"/>
              </a:rPr>
              <a:t>Armored Multi-Purpose Vehicle (AMPV)</a:t>
            </a:r>
          </a:p>
          <a:p>
            <a:pPr lvl="2"/>
            <a:r>
              <a:rPr lang="en-US" sz="2200" dirty="0" smtClean="0">
                <a:latin typeface=" Arial"/>
              </a:rPr>
              <a:t>Future Fighting Vehicle (FFV)</a:t>
            </a:r>
          </a:p>
          <a:p>
            <a:pPr lvl="2"/>
            <a:r>
              <a:rPr lang="en-US" sz="2200" dirty="0" smtClean="0">
                <a:latin typeface=" Arial"/>
              </a:rPr>
              <a:t>Future Tank (FT)</a:t>
            </a:r>
          </a:p>
          <a:p>
            <a:pPr lvl="2"/>
            <a:r>
              <a:rPr lang="en-US" sz="2200" dirty="0" smtClean="0">
                <a:latin typeface=" Arial"/>
              </a:rPr>
              <a:t>Autonomous Technology applications</a:t>
            </a:r>
          </a:p>
          <a:p>
            <a:pPr lvl="1"/>
            <a:r>
              <a:rPr lang="en-US" sz="2600" dirty="0" smtClean="0">
                <a:latin typeface=" Arial"/>
              </a:rPr>
              <a:t>Enabling Systems</a:t>
            </a:r>
          </a:p>
          <a:p>
            <a:pPr lvl="2"/>
            <a:r>
              <a:rPr lang="en-US" sz="2200" dirty="0" smtClean="0">
                <a:latin typeface=" Arial"/>
              </a:rPr>
              <a:t>Engineer Change Proposals (ECP)*</a:t>
            </a:r>
          </a:p>
          <a:p>
            <a:pPr lvl="2"/>
            <a:r>
              <a:rPr lang="en-US" sz="2200" dirty="0" smtClean="0">
                <a:latin typeface=" Arial"/>
              </a:rPr>
              <a:t>Vehicle Protection System (VPS)</a:t>
            </a:r>
          </a:p>
          <a:p>
            <a:pPr lvl="2"/>
            <a:r>
              <a:rPr lang="en-US" sz="2200" dirty="0" smtClean="0">
                <a:latin typeface=" Arial"/>
              </a:rPr>
              <a:t>Medium Caliber Canon</a:t>
            </a:r>
          </a:p>
          <a:p>
            <a:pPr lvl="2"/>
            <a:r>
              <a:rPr lang="en-US" sz="2200" dirty="0" smtClean="0">
                <a:latin typeface=" Arial"/>
              </a:rPr>
              <a:t>Combat Vehicle Prototyping (CVP)</a:t>
            </a:r>
          </a:p>
          <a:p>
            <a:pPr lvl="2"/>
            <a:r>
              <a:rPr lang="en-US" sz="2200" dirty="0" smtClean="0">
                <a:latin typeface=" Arial"/>
              </a:rPr>
              <a:t>120mm Advanced Multi-Purpose Round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9E61B36-2663-44DF-9F5E-8269796316E4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7512" y="5800182"/>
            <a:ext cx="744024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smtClean="0">
                <a:latin typeface=" Arial"/>
              </a:rPr>
              <a:t>*An </a:t>
            </a:r>
            <a:r>
              <a:rPr lang="en-US" sz="1100" i="1" dirty="0">
                <a:latin typeface=" Arial"/>
              </a:rPr>
              <a:t>engineering change proposal is a limited improvement on a combat system that does not require development and approval of a new requirement.  ECPs are limited to returning combat vehicles to the original required level of capability, but are faster and less costly than full modernization </a:t>
            </a:r>
            <a:r>
              <a:rPr lang="en-US" sz="1100" i="1" dirty="0" smtClean="0">
                <a:latin typeface=" Arial"/>
              </a:rPr>
              <a:t>efforts.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2513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5319713" y="3757613"/>
            <a:ext cx="4633912" cy="2424111"/>
            <a:chOff x="5319713" y="3757613"/>
            <a:chExt cx="4633912" cy="2424111"/>
          </a:xfrm>
          <a:solidFill>
            <a:srgbClr val="578339"/>
          </a:solidFill>
        </p:grpSpPr>
        <p:sp>
          <p:nvSpPr>
            <p:cNvPr id="24" name="Freeform 23"/>
            <p:cNvSpPr/>
            <p:nvPr/>
          </p:nvSpPr>
          <p:spPr>
            <a:xfrm>
              <a:off x="5734050" y="3824286"/>
              <a:ext cx="4219575" cy="2357438"/>
            </a:xfrm>
            <a:custGeom>
              <a:avLst/>
              <a:gdLst>
                <a:gd name="connsiteX0" fmla="*/ 66675 w 3981450"/>
                <a:gd name="connsiteY0" fmla="*/ 1447800 h 2457450"/>
                <a:gd name="connsiteX1" fmla="*/ 800100 w 3981450"/>
                <a:gd name="connsiteY1" fmla="*/ 1771650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09575 h 2457450"/>
                <a:gd name="connsiteX6" fmla="*/ 1914525 w 3981450"/>
                <a:gd name="connsiteY6" fmla="*/ 133350 h 2457450"/>
                <a:gd name="connsiteX7" fmla="*/ 66675 w 3981450"/>
                <a:gd name="connsiteY7" fmla="*/ 1447800 h 2457450"/>
                <a:gd name="connsiteX0" fmla="*/ 28575 w 3981450"/>
                <a:gd name="connsiteY0" fmla="*/ 1457325 h 2457450"/>
                <a:gd name="connsiteX1" fmla="*/ 800100 w 3981450"/>
                <a:gd name="connsiteY1" fmla="*/ 1771650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09575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57325 h 2457450"/>
                <a:gd name="connsiteX1" fmla="*/ 795338 w 3981450"/>
                <a:gd name="connsiteY1" fmla="*/ 1785938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09575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57325 h 2457450"/>
                <a:gd name="connsiteX1" fmla="*/ 795338 w 3981450"/>
                <a:gd name="connsiteY1" fmla="*/ 1785938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71487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57325 h 2457450"/>
                <a:gd name="connsiteX1" fmla="*/ 795338 w 3981450"/>
                <a:gd name="connsiteY1" fmla="*/ 1785938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628900 w 3981450"/>
                <a:gd name="connsiteY5" fmla="*/ 447675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81138 h 2481263"/>
                <a:gd name="connsiteX1" fmla="*/ 795338 w 3981450"/>
                <a:gd name="connsiteY1" fmla="*/ 1809751 h 2481263"/>
                <a:gd name="connsiteX2" fmla="*/ 0 w 3981450"/>
                <a:gd name="connsiteY2" fmla="*/ 2357438 h 2481263"/>
                <a:gd name="connsiteX3" fmla="*/ 3981450 w 3981450"/>
                <a:gd name="connsiteY3" fmla="*/ 2481263 h 2481263"/>
                <a:gd name="connsiteX4" fmla="*/ 3257550 w 3981450"/>
                <a:gd name="connsiteY4" fmla="*/ 0 h 2481263"/>
                <a:gd name="connsiteX5" fmla="*/ 2628900 w 3981450"/>
                <a:gd name="connsiteY5" fmla="*/ 471488 h 2481263"/>
                <a:gd name="connsiteX6" fmla="*/ 1914525 w 3981450"/>
                <a:gd name="connsiteY6" fmla="*/ 157163 h 2481263"/>
                <a:gd name="connsiteX7" fmla="*/ 28575 w 3981450"/>
                <a:gd name="connsiteY7" fmla="*/ 1481138 h 2481263"/>
                <a:gd name="connsiteX0" fmla="*/ 28575 w 4191000"/>
                <a:gd name="connsiteY0" fmla="*/ 1481138 h 2357438"/>
                <a:gd name="connsiteX1" fmla="*/ 795338 w 4191000"/>
                <a:gd name="connsiteY1" fmla="*/ 1809751 h 2357438"/>
                <a:gd name="connsiteX2" fmla="*/ 0 w 4191000"/>
                <a:gd name="connsiteY2" fmla="*/ 2357438 h 2357438"/>
                <a:gd name="connsiteX3" fmla="*/ 4191000 w 4191000"/>
                <a:gd name="connsiteY3" fmla="*/ 2209801 h 2357438"/>
                <a:gd name="connsiteX4" fmla="*/ 3257550 w 4191000"/>
                <a:gd name="connsiteY4" fmla="*/ 0 h 2357438"/>
                <a:gd name="connsiteX5" fmla="*/ 2628900 w 4191000"/>
                <a:gd name="connsiteY5" fmla="*/ 471488 h 2357438"/>
                <a:gd name="connsiteX6" fmla="*/ 1914525 w 4191000"/>
                <a:gd name="connsiteY6" fmla="*/ 157163 h 2357438"/>
                <a:gd name="connsiteX7" fmla="*/ 28575 w 4191000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28900 w 4219575"/>
                <a:gd name="connsiteY5" fmla="*/ 471488 h 2357438"/>
                <a:gd name="connsiteX6" fmla="*/ 1914525 w 4219575"/>
                <a:gd name="connsiteY6" fmla="*/ 157163 h 2357438"/>
                <a:gd name="connsiteX7" fmla="*/ 28575 w 4219575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33662 w 4219575"/>
                <a:gd name="connsiteY5" fmla="*/ 452438 h 2357438"/>
                <a:gd name="connsiteX6" fmla="*/ 1914525 w 4219575"/>
                <a:gd name="connsiteY6" fmla="*/ 157163 h 2357438"/>
                <a:gd name="connsiteX7" fmla="*/ 28575 w 4219575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33662 w 4219575"/>
                <a:gd name="connsiteY5" fmla="*/ 452438 h 2357438"/>
                <a:gd name="connsiteX6" fmla="*/ 1914525 w 4219575"/>
                <a:gd name="connsiteY6" fmla="*/ 147638 h 2357438"/>
                <a:gd name="connsiteX7" fmla="*/ 28575 w 4219575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33662 w 4219575"/>
                <a:gd name="connsiteY5" fmla="*/ 452438 h 2357438"/>
                <a:gd name="connsiteX6" fmla="*/ 1871663 w 4219575"/>
                <a:gd name="connsiteY6" fmla="*/ 123825 h 2357438"/>
                <a:gd name="connsiteX7" fmla="*/ 28575 w 4219575"/>
                <a:gd name="connsiteY7" fmla="*/ 1481138 h 235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9575" h="2357438">
                  <a:moveTo>
                    <a:pt x="28575" y="1481138"/>
                  </a:moveTo>
                  <a:lnTo>
                    <a:pt x="795338" y="1809751"/>
                  </a:lnTo>
                  <a:lnTo>
                    <a:pt x="0" y="2357438"/>
                  </a:lnTo>
                  <a:lnTo>
                    <a:pt x="4219575" y="2124076"/>
                  </a:lnTo>
                  <a:lnTo>
                    <a:pt x="3257550" y="0"/>
                  </a:lnTo>
                  <a:lnTo>
                    <a:pt x="2633662" y="452438"/>
                  </a:lnTo>
                  <a:lnTo>
                    <a:pt x="1871663" y="123825"/>
                  </a:lnTo>
                  <a:lnTo>
                    <a:pt x="28575" y="148113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5319713" y="3757613"/>
              <a:ext cx="1900237" cy="1385887"/>
            </a:xfrm>
            <a:custGeom>
              <a:avLst/>
              <a:gdLst>
                <a:gd name="connsiteX0" fmla="*/ 0 w 1900237"/>
                <a:gd name="connsiteY0" fmla="*/ 1343025 h 1385887"/>
                <a:gd name="connsiteX1" fmla="*/ 1809750 w 1900237"/>
                <a:gd name="connsiteY1" fmla="*/ 0 h 1385887"/>
                <a:gd name="connsiteX2" fmla="*/ 1900237 w 1900237"/>
                <a:gd name="connsiteY2" fmla="*/ 33337 h 1385887"/>
                <a:gd name="connsiteX3" fmla="*/ 90487 w 1900237"/>
                <a:gd name="connsiteY3" fmla="*/ 1385887 h 1385887"/>
                <a:gd name="connsiteX4" fmla="*/ 0 w 1900237"/>
                <a:gd name="connsiteY4" fmla="*/ 1343025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237" h="1385887">
                  <a:moveTo>
                    <a:pt x="0" y="1343025"/>
                  </a:moveTo>
                  <a:lnTo>
                    <a:pt x="1809750" y="0"/>
                  </a:lnTo>
                  <a:lnTo>
                    <a:pt x="1900237" y="33337"/>
                  </a:lnTo>
                  <a:lnTo>
                    <a:pt x="90487" y="1385887"/>
                  </a:lnTo>
                  <a:lnTo>
                    <a:pt x="0" y="1343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5472113" y="3824289"/>
              <a:ext cx="1900237" cy="1385887"/>
            </a:xfrm>
            <a:custGeom>
              <a:avLst/>
              <a:gdLst>
                <a:gd name="connsiteX0" fmla="*/ 0 w 1900237"/>
                <a:gd name="connsiteY0" fmla="*/ 1343025 h 1385887"/>
                <a:gd name="connsiteX1" fmla="*/ 1809750 w 1900237"/>
                <a:gd name="connsiteY1" fmla="*/ 0 h 1385887"/>
                <a:gd name="connsiteX2" fmla="*/ 1900237 w 1900237"/>
                <a:gd name="connsiteY2" fmla="*/ 33337 h 1385887"/>
                <a:gd name="connsiteX3" fmla="*/ 90487 w 1900237"/>
                <a:gd name="connsiteY3" fmla="*/ 1385887 h 1385887"/>
                <a:gd name="connsiteX4" fmla="*/ 0 w 1900237"/>
                <a:gd name="connsiteY4" fmla="*/ 1343025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237" h="1385887">
                  <a:moveTo>
                    <a:pt x="0" y="1343025"/>
                  </a:moveTo>
                  <a:lnTo>
                    <a:pt x="1809750" y="0"/>
                  </a:lnTo>
                  <a:lnTo>
                    <a:pt x="1900237" y="33337"/>
                  </a:lnTo>
                  <a:lnTo>
                    <a:pt x="90487" y="1385887"/>
                  </a:lnTo>
                  <a:lnTo>
                    <a:pt x="0" y="1343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5624513" y="3890961"/>
              <a:ext cx="1900237" cy="1385887"/>
            </a:xfrm>
            <a:custGeom>
              <a:avLst/>
              <a:gdLst>
                <a:gd name="connsiteX0" fmla="*/ 0 w 1900237"/>
                <a:gd name="connsiteY0" fmla="*/ 1343025 h 1385887"/>
                <a:gd name="connsiteX1" fmla="*/ 1809750 w 1900237"/>
                <a:gd name="connsiteY1" fmla="*/ 0 h 1385887"/>
                <a:gd name="connsiteX2" fmla="*/ 1900237 w 1900237"/>
                <a:gd name="connsiteY2" fmla="*/ 33337 h 1385887"/>
                <a:gd name="connsiteX3" fmla="*/ 90487 w 1900237"/>
                <a:gd name="connsiteY3" fmla="*/ 1385887 h 1385887"/>
                <a:gd name="connsiteX4" fmla="*/ 0 w 1900237"/>
                <a:gd name="connsiteY4" fmla="*/ 1343025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237" h="1385887">
                  <a:moveTo>
                    <a:pt x="0" y="1343025"/>
                  </a:moveTo>
                  <a:lnTo>
                    <a:pt x="1809750" y="0"/>
                  </a:lnTo>
                  <a:lnTo>
                    <a:pt x="1900237" y="33337"/>
                  </a:lnTo>
                  <a:lnTo>
                    <a:pt x="90487" y="1385887"/>
                  </a:lnTo>
                  <a:lnTo>
                    <a:pt x="0" y="1343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Right Arrow 93"/>
          <p:cNvSpPr/>
          <p:nvPr/>
        </p:nvSpPr>
        <p:spPr>
          <a:xfrm rot="21433357">
            <a:off x="3441331" y="5292117"/>
            <a:ext cx="2330945" cy="48463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ight Arrow 92"/>
          <p:cNvSpPr/>
          <p:nvPr/>
        </p:nvSpPr>
        <p:spPr>
          <a:xfrm rot="19572163">
            <a:off x="3322879" y="4634902"/>
            <a:ext cx="852561" cy="48463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86483"/>
              </p:ext>
            </p:extLst>
          </p:nvPr>
        </p:nvGraphicFramePr>
        <p:xfrm>
          <a:off x="3770931" y="889032"/>
          <a:ext cx="5302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0520"/>
                <a:gridCol w="1060520"/>
                <a:gridCol w="1060520"/>
                <a:gridCol w="1060520"/>
                <a:gridCol w="1060520"/>
              </a:tblGrid>
              <a:tr h="28881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</a:t>
                      </a:r>
                      <a:r>
                        <a:rPr lang="en-US" sz="1200" dirty="0" smtClean="0"/>
                        <a:t>ustain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I</a:t>
                      </a:r>
                      <a:r>
                        <a:rPr lang="en-US" sz="1200" dirty="0" smtClean="0"/>
                        <a:t>mprove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</a:t>
                      </a:r>
                      <a:r>
                        <a:rPr lang="en-US" sz="1200" dirty="0" smtClean="0"/>
                        <a:t>evelop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</a:t>
                      </a:r>
                      <a:r>
                        <a:rPr lang="en-US" sz="1200" dirty="0" smtClean="0"/>
                        <a:t>eplace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</a:t>
                      </a:r>
                      <a:r>
                        <a:rPr lang="en-US" sz="1200" dirty="0" smtClean="0"/>
                        <a:t>ssess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817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Current fleet (ECPs)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Technology improvements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New systems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Obsolete systems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Evaluate effectiveness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817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-Abrams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-Bradley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-Stryker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-Hercules</a:t>
                      </a:r>
                    </a:p>
                    <a:p>
                      <a:pPr algn="l"/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-3</a:t>
                      </a:r>
                      <a:r>
                        <a:rPr lang="en-US" sz="1100" baseline="30000" dirty="0" smtClean="0">
                          <a:latin typeface=" Arial"/>
                        </a:rPr>
                        <a:t>rd</a:t>
                      </a:r>
                      <a:r>
                        <a:rPr lang="en-US" sz="1100" dirty="0" smtClean="0">
                          <a:latin typeface=" Arial"/>
                        </a:rPr>
                        <a:t> GEN FLIR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-120mm AMP</a:t>
                      </a:r>
                      <a:endParaRPr lang="en-US" sz="1100" dirty="0">
                        <a:latin typeface=" Arial"/>
                      </a:endParaRP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-Vehicle</a:t>
                      </a:r>
                      <a:r>
                        <a:rPr lang="en-US" sz="1100" baseline="0" dirty="0" smtClean="0">
                          <a:latin typeface=" Arial"/>
                        </a:rPr>
                        <a:t> Protection System (VPS)</a:t>
                      </a:r>
                      <a:endParaRPr lang="en-US" sz="1100" dirty="0" smtClean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-AMPV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-FFV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-Future Tank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-M113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-Abrams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-Bradley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-Paladin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-Hercules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 rot="1429443">
            <a:off x="2722141" y="2809997"/>
            <a:ext cx="4143808" cy="1979366"/>
          </a:xfrm>
          <a:custGeom>
            <a:avLst/>
            <a:gdLst>
              <a:gd name="connsiteX0" fmla="*/ 0 w 3018086"/>
              <a:gd name="connsiteY0" fmla="*/ 0 h 1982086"/>
              <a:gd name="connsiteX1" fmla="*/ 3018086 w 3018086"/>
              <a:gd name="connsiteY1" fmla="*/ 0 h 1982086"/>
              <a:gd name="connsiteX2" fmla="*/ 3018086 w 3018086"/>
              <a:gd name="connsiteY2" fmla="*/ 1982086 h 1982086"/>
              <a:gd name="connsiteX3" fmla="*/ 0 w 3018086"/>
              <a:gd name="connsiteY3" fmla="*/ 1982086 h 1982086"/>
              <a:gd name="connsiteX4" fmla="*/ 0 w 3018086"/>
              <a:gd name="connsiteY4" fmla="*/ 0 h 1982086"/>
              <a:gd name="connsiteX0" fmla="*/ 1129272 w 3018086"/>
              <a:gd name="connsiteY0" fmla="*/ 10763 h 1982086"/>
              <a:gd name="connsiteX1" fmla="*/ 3018086 w 3018086"/>
              <a:gd name="connsiteY1" fmla="*/ 0 h 1982086"/>
              <a:gd name="connsiteX2" fmla="*/ 3018086 w 3018086"/>
              <a:gd name="connsiteY2" fmla="*/ 1982086 h 1982086"/>
              <a:gd name="connsiteX3" fmla="*/ 0 w 3018086"/>
              <a:gd name="connsiteY3" fmla="*/ 1982086 h 1982086"/>
              <a:gd name="connsiteX4" fmla="*/ 1129272 w 3018086"/>
              <a:gd name="connsiteY4" fmla="*/ 10763 h 1982086"/>
              <a:gd name="connsiteX0" fmla="*/ 1129272 w 4143808"/>
              <a:gd name="connsiteY0" fmla="*/ 8043 h 1979366"/>
              <a:gd name="connsiteX1" fmla="*/ 4143808 w 4143808"/>
              <a:gd name="connsiteY1" fmla="*/ 0 h 1979366"/>
              <a:gd name="connsiteX2" fmla="*/ 3018086 w 4143808"/>
              <a:gd name="connsiteY2" fmla="*/ 1979366 h 1979366"/>
              <a:gd name="connsiteX3" fmla="*/ 0 w 4143808"/>
              <a:gd name="connsiteY3" fmla="*/ 1979366 h 1979366"/>
              <a:gd name="connsiteX4" fmla="*/ 1129272 w 4143808"/>
              <a:gd name="connsiteY4" fmla="*/ 8043 h 197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3808" h="1979366">
                <a:moveTo>
                  <a:pt x="1129272" y="8043"/>
                </a:moveTo>
                <a:lnTo>
                  <a:pt x="4143808" y="0"/>
                </a:lnTo>
                <a:lnTo>
                  <a:pt x="3018086" y="1979366"/>
                </a:lnTo>
                <a:lnTo>
                  <a:pt x="0" y="1979366"/>
                </a:lnTo>
                <a:lnTo>
                  <a:pt x="1129272" y="804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1429443">
            <a:off x="-1219527" y="1330993"/>
            <a:ext cx="5336072" cy="1995243"/>
          </a:xfrm>
          <a:custGeom>
            <a:avLst/>
            <a:gdLst>
              <a:gd name="connsiteX0" fmla="*/ 0 w 2590924"/>
              <a:gd name="connsiteY0" fmla="*/ 0 h 1982086"/>
              <a:gd name="connsiteX1" fmla="*/ 2590924 w 2590924"/>
              <a:gd name="connsiteY1" fmla="*/ 0 h 1982086"/>
              <a:gd name="connsiteX2" fmla="*/ 2590924 w 2590924"/>
              <a:gd name="connsiteY2" fmla="*/ 1982086 h 1982086"/>
              <a:gd name="connsiteX3" fmla="*/ 0 w 2590924"/>
              <a:gd name="connsiteY3" fmla="*/ 1982086 h 1982086"/>
              <a:gd name="connsiteX4" fmla="*/ 0 w 2590924"/>
              <a:gd name="connsiteY4" fmla="*/ 0 h 1982086"/>
              <a:gd name="connsiteX0" fmla="*/ 1603816 w 4194740"/>
              <a:gd name="connsiteY0" fmla="*/ 0 h 2180860"/>
              <a:gd name="connsiteX1" fmla="*/ 4194740 w 4194740"/>
              <a:gd name="connsiteY1" fmla="*/ 0 h 2180860"/>
              <a:gd name="connsiteX2" fmla="*/ 4194740 w 4194740"/>
              <a:gd name="connsiteY2" fmla="*/ 1982086 h 2180860"/>
              <a:gd name="connsiteX3" fmla="*/ 0 w 4194740"/>
              <a:gd name="connsiteY3" fmla="*/ 2180860 h 2180860"/>
              <a:gd name="connsiteX4" fmla="*/ 1603816 w 4194740"/>
              <a:gd name="connsiteY4" fmla="*/ 0 h 2180860"/>
              <a:gd name="connsiteX0" fmla="*/ 1603816 w 5399953"/>
              <a:gd name="connsiteY0" fmla="*/ 13157 h 2194017"/>
              <a:gd name="connsiteX1" fmla="*/ 5399953 w 5399953"/>
              <a:gd name="connsiteY1" fmla="*/ 0 h 2194017"/>
              <a:gd name="connsiteX2" fmla="*/ 4194740 w 5399953"/>
              <a:gd name="connsiteY2" fmla="*/ 1995243 h 2194017"/>
              <a:gd name="connsiteX3" fmla="*/ 0 w 5399953"/>
              <a:gd name="connsiteY3" fmla="*/ 2194017 h 2194017"/>
              <a:gd name="connsiteX4" fmla="*/ 1603816 w 5399953"/>
              <a:gd name="connsiteY4" fmla="*/ 13157 h 2194017"/>
              <a:gd name="connsiteX0" fmla="*/ 1539935 w 5336072"/>
              <a:gd name="connsiteY0" fmla="*/ 13157 h 1995243"/>
              <a:gd name="connsiteX1" fmla="*/ 5336072 w 5336072"/>
              <a:gd name="connsiteY1" fmla="*/ 0 h 1995243"/>
              <a:gd name="connsiteX2" fmla="*/ 4130859 w 5336072"/>
              <a:gd name="connsiteY2" fmla="*/ 1995243 h 1995243"/>
              <a:gd name="connsiteX3" fmla="*/ 0 w 5336072"/>
              <a:gd name="connsiteY3" fmla="*/ 1973185 h 1995243"/>
              <a:gd name="connsiteX4" fmla="*/ 1539935 w 5336072"/>
              <a:gd name="connsiteY4" fmla="*/ 13157 h 199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6072" h="1995243">
                <a:moveTo>
                  <a:pt x="1539935" y="13157"/>
                </a:moveTo>
                <a:lnTo>
                  <a:pt x="5336072" y="0"/>
                </a:lnTo>
                <a:lnTo>
                  <a:pt x="4130859" y="1995243"/>
                </a:lnTo>
                <a:lnTo>
                  <a:pt x="0" y="1973185"/>
                </a:lnTo>
                <a:lnTo>
                  <a:pt x="1539935" y="13157"/>
                </a:lnTo>
                <a:close/>
              </a:path>
            </a:pathLst>
          </a:custGeom>
          <a:solidFill>
            <a:srgbClr val="B88C0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31446"/>
          </a:xfrm>
        </p:spPr>
        <p:txBody>
          <a:bodyPr>
            <a:noAutofit/>
          </a:bodyPr>
          <a:lstStyle/>
          <a:p>
            <a:pPr algn="ctr"/>
            <a:r>
              <a:rPr lang="en-US" sz="3600" b="1" i="0" dirty="0" smtClean="0">
                <a:latin typeface="Arial" panose="020B0604020202020204" pitchFamily="34" charset="0"/>
                <a:cs typeface="Arial" panose="020B0604020202020204" pitchFamily="34" charset="0"/>
              </a:rPr>
              <a:t>ABCT Capability Transition</a:t>
            </a:r>
            <a:endParaRPr lang="en-US" sz="36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4648" y="561137"/>
            <a:ext cx="2645706" cy="257234"/>
          </a:xfrm>
          <a:prstGeom prst="rect">
            <a:avLst/>
          </a:prstGeom>
          <a:solidFill>
            <a:srgbClr val="578CD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 Arial"/>
              </a:rPr>
              <a:t>Mid</a:t>
            </a:r>
            <a:endParaRPr lang="en-US" sz="1200" b="1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20354" y="560042"/>
            <a:ext cx="2309247" cy="248088"/>
          </a:xfrm>
          <a:prstGeom prst="rect">
            <a:avLst/>
          </a:prstGeom>
          <a:solidFill>
            <a:srgbClr val="57833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 Arial"/>
              </a:rPr>
              <a:t>Far</a:t>
            </a:r>
            <a:endParaRPr lang="en-US" sz="1200" b="1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2899" y="574920"/>
            <a:ext cx="2571748" cy="244546"/>
          </a:xfrm>
          <a:prstGeom prst="rect">
            <a:avLst/>
          </a:prstGeom>
          <a:solidFill>
            <a:srgbClr val="B88C0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 Arial"/>
              </a:rPr>
              <a:t>Near</a:t>
            </a:r>
            <a:endParaRPr lang="en-US" sz="1200" b="1" dirty="0">
              <a:solidFill>
                <a:prstClr val="black"/>
              </a:solidFill>
              <a:latin typeface=" Arial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264" y="2569314"/>
            <a:ext cx="1200838" cy="57431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458" y="3490588"/>
            <a:ext cx="975017" cy="58374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617" y="3220463"/>
            <a:ext cx="931209" cy="5232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700" y="3053176"/>
            <a:ext cx="1068698" cy="3511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833" y="2210345"/>
            <a:ext cx="656062" cy="4199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56" y="1406360"/>
            <a:ext cx="839933" cy="3223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160" y="1977891"/>
            <a:ext cx="993831" cy="4285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78" y="3099377"/>
            <a:ext cx="776343" cy="6669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12" y="3993941"/>
            <a:ext cx="766667" cy="6803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73" y="4259391"/>
            <a:ext cx="773466" cy="6473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65" y="3446005"/>
            <a:ext cx="763029" cy="60527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01" y="3753562"/>
            <a:ext cx="800824" cy="68931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1444" y="2727519"/>
            <a:ext cx="594224" cy="2762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235" y="2409341"/>
            <a:ext cx="552642" cy="2258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034" y="1619865"/>
            <a:ext cx="595414" cy="2768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21643" y="1799343"/>
            <a:ext cx="496855" cy="29628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36116" y="2433236"/>
            <a:ext cx="505552" cy="30611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01156" y="2889700"/>
            <a:ext cx="986527" cy="7157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84805" y="4315286"/>
            <a:ext cx="1206431" cy="90599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85086" y="4122417"/>
            <a:ext cx="1045670" cy="83807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315697" y="3462831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Paladin PIM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84994" y="4852768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Future Fighting Vehicle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84562" y="5032692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Future Tank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53984" y="4017119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M2A4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15230" y="366485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M88A2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06556" y="3076720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M1A2 SEP V3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44179" y="3684624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XM 1283 GP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62882" y="4844882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XM 1287 Mortar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97014" y="4567363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XM 1286 MC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88456" y="4379340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XM 1285 MT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55114" y="3977848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XM 1284 ME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993000" y="2591639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M2A3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08861" y="3365081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M1A2 SEP V2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26515" y="2364064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Paladin PIM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51839" y="1684448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M88A2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6907" y="3004970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M113A3 GP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0974" y="258990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M113A3 AMB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8467" y="1859488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M113A3 Mortar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890605" y="2057780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M113A3 CP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06185" y="2715714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M113A3 MT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pic>
        <p:nvPicPr>
          <p:cNvPr id="86" name="Picture 6" descr="http://www.simthetiqestore.com/images/BAE-Black-Knight.US.desert_side-3D-Models-Openflight-VBS2-Simthetiq.jp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t="25994" r="6876" b="24326"/>
          <a:stretch/>
        </p:blipFill>
        <p:spPr bwMode="auto">
          <a:xfrm>
            <a:off x="7384751" y="5226347"/>
            <a:ext cx="986290" cy="5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7465268" y="5749323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Robotic Wingman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961" y="4151668"/>
            <a:ext cx="3806316" cy="2472268"/>
            <a:chOff x="173072" y="4329511"/>
            <a:chExt cx="3806316" cy="2472268"/>
          </a:xfrm>
        </p:grpSpPr>
        <p:sp>
          <p:nvSpPr>
            <p:cNvPr id="90" name="Oval 89"/>
            <p:cNvSpPr/>
            <p:nvPr/>
          </p:nvSpPr>
          <p:spPr>
            <a:xfrm>
              <a:off x="173072" y="4329511"/>
              <a:ext cx="3806316" cy="247226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1064" y="5324523"/>
              <a:ext cx="1152244" cy="26215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309799" y="5158763"/>
              <a:ext cx="11079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Track &amp; Suspension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651353" y="5197143"/>
              <a:ext cx="1241034" cy="203145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2689780" y="5041452"/>
              <a:ext cx="9925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Weapon Systems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63856" y="5956297"/>
              <a:ext cx="542591" cy="499915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730010" y="5767238"/>
              <a:ext cx="7409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Architecture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731667" y="5851512"/>
              <a:ext cx="688908" cy="664522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2857061" y="5844270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MAPS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75" name="Picture 7"/>
            <p:cNvPicPr>
              <a:picLocks noChangeAspect="1" noChangeArrowheads="1"/>
            </p:cNvPicPr>
            <p:nvPr/>
          </p:nvPicPr>
          <p:blipFill>
            <a:blip r:embed="rId2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05166" y="5613964"/>
              <a:ext cx="647952" cy="336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2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27517" y="5467474"/>
              <a:ext cx="647953" cy="32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1493382" y="5305488"/>
              <a:ext cx="12057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Lightweight Structures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07660" y="6078644"/>
              <a:ext cx="810838" cy="597460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1680107" y="5891638"/>
              <a:ext cx="8659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  <a:latin typeface=" Arial"/>
                </a:rPr>
                <a:t>Blast Migration</a:t>
              </a:r>
              <a:endParaRPr lang="en-US" sz="800" dirty="0">
                <a:solidFill>
                  <a:prstClr val="black"/>
                </a:solidFill>
                <a:latin typeface=" Arial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00091" y="4402909"/>
              <a:ext cx="3031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 Arial"/>
                </a:rPr>
                <a:t>S&amp;T, RDECOM,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 Arial"/>
                </a:rPr>
                <a:t>Combat Vehicle Prototyping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 Arial"/>
                </a:rPr>
                <a:t>(CVP)</a:t>
              </a:r>
              <a:endParaRPr lang="en-US" dirty="0">
                <a:solidFill>
                  <a:prstClr val="black"/>
                </a:solidFill>
                <a:latin typeface=" Arial"/>
              </a:endParaRPr>
            </a:p>
          </p:txBody>
        </p:sp>
      </p:grpSp>
      <p:sp>
        <p:nvSpPr>
          <p:cNvPr id="7" name="Right Arrow 6"/>
          <p:cNvSpPr/>
          <p:nvPr/>
        </p:nvSpPr>
        <p:spPr>
          <a:xfrm>
            <a:off x="2750254" y="810820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3442" y="876363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“SIDRA”</a:t>
            </a:r>
          </a:p>
        </p:txBody>
      </p:sp>
      <p:sp>
        <p:nvSpPr>
          <p:cNvPr id="3" name="TextBox 2"/>
          <p:cNvSpPr txBox="1"/>
          <p:nvPr/>
        </p:nvSpPr>
        <p:spPr>
          <a:xfrm rot="1337976">
            <a:off x="4849149" y="3940232"/>
            <a:ext cx="114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AMPV FoS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423852" y="3191233"/>
            <a:ext cx="2387415" cy="102715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54" idx="2"/>
          </p:cNvCxnSpPr>
          <p:nvPr/>
        </p:nvCxnSpPr>
        <p:spPr>
          <a:xfrm>
            <a:off x="3405510" y="4216905"/>
            <a:ext cx="1933625" cy="84342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1" idx="1"/>
            <a:endCxn id="54" idx="2"/>
          </p:cNvCxnSpPr>
          <p:nvPr/>
        </p:nvCxnSpPr>
        <p:spPr>
          <a:xfrm flipH="1">
            <a:off x="5339135" y="3731230"/>
            <a:ext cx="1750029" cy="132909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21" idx="1"/>
          </p:cNvCxnSpPr>
          <p:nvPr/>
        </p:nvCxnSpPr>
        <p:spPr>
          <a:xfrm>
            <a:off x="5811267" y="3179720"/>
            <a:ext cx="1277897" cy="55151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7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3C9D8F42-EFE2-4D31-98A9-86B93035E77C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62000" y="130175"/>
            <a:ext cx="7162800" cy="661988"/>
          </a:xfrm>
        </p:spPr>
        <p:txBody>
          <a:bodyPr/>
          <a:lstStyle/>
          <a:p>
            <a:r>
              <a:rPr lang="en-US" i="0" dirty="0" smtClean="0"/>
              <a:t>Combat Vehicle Modernization</a:t>
            </a:r>
            <a:endParaRPr lang="en-US" i="0" dirty="0"/>
          </a:p>
        </p:txBody>
      </p:sp>
      <p:sp>
        <p:nvSpPr>
          <p:cNvPr id="32" name="TextBox 31"/>
          <p:cNvSpPr txBox="1"/>
          <p:nvPr/>
        </p:nvSpPr>
        <p:spPr>
          <a:xfrm>
            <a:off x="4719420" y="1363054"/>
            <a:ext cx="183490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prstClr val="black"/>
                </a:solidFill>
                <a:latin typeface=" Arial"/>
              </a:defRPr>
            </a:lvl1pPr>
          </a:lstStyle>
          <a:p>
            <a:pPr defTabSz="914400"/>
            <a:r>
              <a:rPr lang="en-US" dirty="0"/>
              <a:t>Lethality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2372" y="3099316"/>
            <a:ext cx="5963412" cy="13670"/>
          </a:xfrm>
          <a:prstGeom prst="line">
            <a:avLst/>
          </a:prstGeom>
          <a:solidFill>
            <a:srgbClr val="EBE7B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27304" y="1400845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b="1" dirty="0" smtClean="0">
                <a:solidFill>
                  <a:prstClr val="black"/>
                </a:solidFill>
                <a:latin typeface=" Arial"/>
              </a:rPr>
              <a:t>IBCT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3211" y="4584375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b="1" dirty="0" smtClean="0">
                <a:solidFill>
                  <a:prstClr val="black"/>
                </a:solidFill>
                <a:latin typeface=" Arial"/>
              </a:rPr>
              <a:t>ABCT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2286" y="3112986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b="1" dirty="0" smtClean="0">
                <a:solidFill>
                  <a:prstClr val="black"/>
                </a:solidFill>
                <a:latin typeface=" Arial"/>
              </a:rPr>
              <a:t>SBCT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582372" y="4569845"/>
            <a:ext cx="5990170" cy="8345"/>
          </a:xfrm>
          <a:prstGeom prst="line">
            <a:avLst/>
          </a:prstGeom>
          <a:solidFill>
            <a:srgbClr val="EBE7B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713215" y="1822364"/>
            <a:ext cx="535256" cy="340096"/>
            <a:chOff x="1458665" y="5067293"/>
            <a:chExt cx="521226" cy="337635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9" name="Rectangle 118"/>
            <p:cNvSpPr/>
            <p:nvPr/>
          </p:nvSpPr>
          <p:spPr>
            <a:xfrm>
              <a:off x="1458665" y="5067293"/>
              <a:ext cx="521226" cy="337635"/>
            </a:xfrm>
            <a:prstGeom prst="rect">
              <a:avLst/>
            </a:prstGeom>
            <a:ln w="9525" cmpd="sng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>
              <a:off x="1458665" y="5067293"/>
              <a:ext cx="521226" cy="33763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1458665" y="5069067"/>
              <a:ext cx="521226" cy="33586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703347" y="3476703"/>
            <a:ext cx="602575" cy="396739"/>
            <a:chOff x="3232674" y="1857487"/>
            <a:chExt cx="2667000" cy="1826717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23" name="Rectangle 122"/>
            <p:cNvSpPr/>
            <p:nvPr/>
          </p:nvSpPr>
          <p:spPr>
            <a:xfrm>
              <a:off x="3232674" y="1857487"/>
              <a:ext cx="2667000" cy="1807482"/>
            </a:xfrm>
            <a:prstGeom prst="rect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3581398" y="1873012"/>
              <a:ext cx="0" cy="181119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3232674" y="1857487"/>
              <a:ext cx="2667000" cy="180748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232674" y="1866983"/>
              <a:ext cx="2667000" cy="1797986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3733800" y="2380228"/>
              <a:ext cx="1676400" cy="762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4038600" y="3289298"/>
              <a:ext cx="211348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449074" y="3289298"/>
              <a:ext cx="211348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4859548" y="3289298"/>
              <a:ext cx="211348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1519090" y="4575894"/>
            <a:ext cx="1608948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prstClr val="black"/>
                </a:solidFill>
                <a:latin typeface=" Arial"/>
              </a:defRPr>
            </a:lvl1pPr>
          </a:lstStyle>
          <a:p>
            <a:pPr defTabSz="914400"/>
            <a:r>
              <a:rPr lang="en-US" dirty="0"/>
              <a:t>Mobility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94604" y="4928592"/>
            <a:ext cx="611318" cy="438425"/>
            <a:chOff x="3390610" y="4717114"/>
            <a:chExt cx="521226" cy="337635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8" name="Rectangle 67"/>
            <p:cNvSpPr/>
            <p:nvPr/>
          </p:nvSpPr>
          <p:spPr>
            <a:xfrm>
              <a:off x="3390610" y="4717114"/>
              <a:ext cx="521226" cy="337635"/>
            </a:xfrm>
            <a:prstGeom prst="rect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488548" y="4814761"/>
              <a:ext cx="327628" cy="1423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3505200" y="4808416"/>
              <a:ext cx="30480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497384" y="4812324"/>
              <a:ext cx="30480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3127306" y="1363054"/>
            <a:ext cx="160443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prstClr val="black"/>
                </a:solidFill>
                <a:latin typeface=" Arial"/>
              </a:defRPr>
            </a:lvl1pPr>
          </a:lstStyle>
          <a:p>
            <a:pPr defTabSz="914400"/>
            <a:r>
              <a:rPr lang="en-US" dirty="0"/>
              <a:t>Protection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4000" y="1363054"/>
            <a:ext cx="1604038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prstClr val="black"/>
                </a:solidFill>
                <a:latin typeface=" Arial"/>
              </a:defRPr>
            </a:lvl1pPr>
          </a:lstStyle>
          <a:p>
            <a:pPr defTabSz="914400"/>
            <a:r>
              <a:rPr lang="en-US" dirty="0"/>
              <a:t>Mobility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04825" y="800755"/>
            <a:ext cx="812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400" i="1" dirty="0" smtClean="0">
                <a:solidFill>
                  <a:prstClr val="black"/>
                </a:solidFill>
                <a:latin typeface=" Arial"/>
                <a:ea typeface="Tahoma" panose="020B0604030504040204" pitchFamily="34" charset="0"/>
                <a:cs typeface="Tahoma" panose="020B0604030504040204" pitchFamily="34" charset="0"/>
              </a:rPr>
              <a:t>Formations possess the appropriate combination of mobility, protection and lethality to win or achieve overmatch against likely threat, under anticipated mission variables</a:t>
            </a:r>
            <a:endParaRPr lang="en-US" sz="1400" i="1" dirty="0">
              <a:solidFill>
                <a:prstClr val="black"/>
              </a:solidFill>
              <a:latin typeface=" Arial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61" y="2421157"/>
            <a:ext cx="1151429" cy="649769"/>
          </a:xfrm>
          <a:prstGeom prst="rect">
            <a:avLst/>
          </a:prstGeom>
        </p:spPr>
      </p:pic>
      <p:pic>
        <p:nvPicPr>
          <p:cNvPr id="6150" name="Picture 6" descr="http://thepunditpress.com/wp-content/uploads/2014/11/Soldiers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D0A26E"/>
              </a:clrFrom>
              <a:clrTo>
                <a:srgbClr val="D0A26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93104" y="1824800"/>
            <a:ext cx="829104" cy="553323"/>
          </a:xfrm>
          <a:prstGeom prst="rect">
            <a:avLst/>
          </a:prstGeom>
          <a:noFill/>
          <a:effectLst>
            <a:softEdge rad="12700"/>
          </a:effectLst>
        </p:spPr>
      </p:pic>
      <p:pic>
        <p:nvPicPr>
          <p:cNvPr id="80" name="Picture 2" descr="http://th03.deviantart.net/fs71/PRE/f/2011/229/c/b/commission___main_battle_tank_by_shimmering_sword-d46y4u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022" y="1805152"/>
            <a:ext cx="1402008" cy="6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" descr="E:\RESOURCES\PHOTOS\VEHICLES\Innovation Projects\ROBOTIC WINGMAN.jpg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9034"/>
          <a:stretch/>
        </p:blipFill>
        <p:spPr bwMode="auto">
          <a:xfrm>
            <a:off x="5664604" y="2546822"/>
            <a:ext cx="716479" cy="370915"/>
          </a:xfrm>
          <a:prstGeom prst="rect">
            <a:avLst/>
          </a:prstGeom>
          <a:noFill/>
        </p:spPr>
      </p:pic>
      <p:sp>
        <p:nvSpPr>
          <p:cNvPr id="82" name="TextBox 81"/>
          <p:cNvSpPr txBox="1"/>
          <p:nvPr/>
        </p:nvSpPr>
        <p:spPr>
          <a:xfrm>
            <a:off x="4734914" y="3106553"/>
            <a:ext cx="180683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prstClr val="black"/>
                </a:solidFill>
                <a:latin typeface=" Arial"/>
              </a:defRPr>
            </a:lvl1pPr>
          </a:lstStyle>
          <a:p>
            <a:pPr defTabSz="914400"/>
            <a:r>
              <a:rPr lang="en-US" dirty="0"/>
              <a:t>Lethality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33996" y="3106553"/>
            <a:ext cx="1581737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prstClr val="black"/>
                </a:solidFill>
                <a:latin typeface=" Arial"/>
              </a:defRPr>
            </a:lvl1pPr>
          </a:lstStyle>
          <a:p>
            <a:pPr defTabSz="914400"/>
            <a:r>
              <a:rPr lang="en-US" dirty="0"/>
              <a:t>Mobility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128037" y="4575894"/>
            <a:ext cx="160369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prstClr val="black"/>
                </a:solidFill>
                <a:latin typeface=" Arial"/>
              </a:defRPr>
            </a:lvl1pPr>
          </a:lstStyle>
          <a:p>
            <a:pPr defTabSz="914400"/>
            <a:r>
              <a:rPr lang="en-US" dirty="0"/>
              <a:t>Protection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2672" y="3504275"/>
            <a:ext cx="786119" cy="6166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1209" y="3862148"/>
            <a:ext cx="763933" cy="681799"/>
          </a:xfrm>
          <a:prstGeom prst="rect">
            <a:avLst/>
          </a:prstGeom>
        </p:spPr>
      </p:pic>
      <p:pic>
        <p:nvPicPr>
          <p:cNvPr id="94" name="Picture 711" descr="Pandur samson.gif"/>
          <p:cNvPicPr preferRelativeResize="0">
            <a:picLocks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34120" y="3506054"/>
            <a:ext cx="939585" cy="54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www.casr.ca/id-new-armour-hasik-2-1-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31" y="5012264"/>
            <a:ext cx="1265592" cy="55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02282" y="4960903"/>
            <a:ext cx="1367626" cy="1251683"/>
          </a:xfrm>
          <a:prstGeom prst="rect">
            <a:avLst/>
          </a:prstGeom>
        </p:spPr>
      </p:pic>
      <p:pic>
        <p:nvPicPr>
          <p:cNvPr id="97" name="Picture 6" descr="https://encrypted-tbn2.gstatic.com/images?q=tbn:ANd9GcQ_VA4K_9JlCY0tbLXXNTyZ0xaUMDDhBd85BBHQhIDAhO_6fHDppQ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76076" y="5159089"/>
            <a:ext cx="1139902" cy="778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5" name="TextBox 84"/>
          <p:cNvSpPr txBox="1"/>
          <p:nvPr/>
        </p:nvSpPr>
        <p:spPr>
          <a:xfrm>
            <a:off x="4716449" y="4575894"/>
            <a:ext cx="1836358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prstClr val="black"/>
                </a:solidFill>
                <a:latin typeface=" Arial"/>
              </a:defRPr>
            </a:lvl1pPr>
          </a:lstStyle>
          <a:p>
            <a:pPr defTabSz="914400"/>
            <a:r>
              <a:rPr lang="en-US" dirty="0"/>
              <a:t>Lethality</a:t>
            </a:r>
          </a:p>
        </p:txBody>
      </p:sp>
      <p:pic>
        <p:nvPicPr>
          <p:cNvPr id="100" name="Picture 99" descr="ACT3010 Exteranl Iso 4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EFAEF"/>
              </a:clrFrom>
              <a:clrTo>
                <a:srgbClr val="FEFAE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3505200" y="5410200"/>
            <a:ext cx="893402" cy="822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TextBox 96"/>
          <p:cNvSpPr txBox="1"/>
          <p:nvPr/>
        </p:nvSpPr>
        <p:spPr>
          <a:xfrm>
            <a:off x="3716736" y="5821663"/>
            <a:ext cx="6365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400"/>
            <a:r>
              <a:rPr lang="en-US" sz="1050" b="1" dirty="0" smtClean="0">
                <a:solidFill>
                  <a:prstClr val="white"/>
                </a:solidFill>
              </a:rPr>
              <a:t>FFV</a:t>
            </a:r>
            <a:endParaRPr lang="en-US" sz="1050" b="1" dirty="0">
              <a:solidFill>
                <a:prstClr val="white"/>
              </a:solidFill>
            </a:endParaRPr>
          </a:p>
        </p:txBody>
      </p:sp>
      <p:pic>
        <p:nvPicPr>
          <p:cNvPr id="62" name="Picture 2" descr="http://th03.deviantart.net/fs71/PRE/f/2011/229/c/b/commission___main_battle_tank_by_shimmering_sword-d46y4ut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64" y="4105596"/>
            <a:ext cx="936842" cy="4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88402" y="4058396"/>
            <a:ext cx="853346" cy="495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62"/>
          <p:cNvSpPr txBox="1"/>
          <p:nvPr/>
        </p:nvSpPr>
        <p:spPr>
          <a:xfrm>
            <a:off x="7162582" y="12954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 smtClean="0">
                <a:solidFill>
                  <a:prstClr val="black"/>
                </a:solidFill>
                <a:latin typeface=" Arial"/>
              </a:rPr>
              <a:t>Priorities</a:t>
            </a:r>
            <a:endParaRPr lang="en-US" b="1" dirty="0">
              <a:solidFill>
                <a:prstClr val="black"/>
              </a:solidFill>
              <a:latin typeface=" 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09" y="1740094"/>
            <a:ext cx="1132233" cy="1456859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127306" y="3106553"/>
            <a:ext cx="160443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b="1">
                <a:solidFill>
                  <a:prstClr val="black"/>
                </a:solidFill>
                <a:latin typeface=" Arial"/>
              </a:defRPr>
            </a:lvl1pPr>
          </a:lstStyle>
          <a:p>
            <a:pPr defTabSz="914400"/>
            <a:r>
              <a:rPr lang="en-US" dirty="0"/>
              <a:t>Protection</a:t>
            </a:r>
          </a:p>
        </p:txBody>
      </p:sp>
      <p:pic>
        <p:nvPicPr>
          <p:cNvPr id="66" name="Picture 2" descr="http://th03.deviantart.net/fs71/PRE/f/2011/229/c/b/commission___main_battle_tank_by_shimmering_sword-d46y4ut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8F6F7"/>
              </a:clrFrom>
              <a:clrTo>
                <a:srgbClr val="F8F6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50" y="2653860"/>
            <a:ext cx="936842" cy="4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06102" y="603885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i="1" dirty="0" smtClean="0">
                <a:solidFill>
                  <a:srgbClr val="C00000"/>
                </a:solidFill>
                <a:latin typeface=" Arial"/>
              </a:rPr>
              <a:t>Residual Risk</a:t>
            </a:r>
            <a:endParaRPr lang="en-US" b="1" i="1" dirty="0">
              <a:solidFill>
                <a:srgbClr val="C00000"/>
              </a:solidFill>
              <a:latin typeface=" 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2372" y="1365766"/>
            <a:ext cx="5970828" cy="4882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 Arial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524000" y="1380592"/>
            <a:ext cx="0" cy="4867808"/>
          </a:xfrm>
          <a:prstGeom prst="line">
            <a:avLst/>
          </a:prstGeom>
          <a:solidFill>
            <a:srgbClr val="EBE7B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1" descr="E:\RESOURCES\PHOTOS\VEHICLES\Innovation Projects\ROBOTIC WINGMAN.jpg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9034"/>
          <a:stretch/>
        </p:blipFill>
        <p:spPr bwMode="auto">
          <a:xfrm>
            <a:off x="4859887" y="2557247"/>
            <a:ext cx="716479" cy="370915"/>
          </a:xfrm>
          <a:prstGeom prst="rect">
            <a:avLst/>
          </a:prstGeom>
          <a:noFill/>
        </p:spPr>
      </p:pic>
      <p:pic>
        <p:nvPicPr>
          <p:cNvPr id="74" name="Picture 1" descr="E:\RESOURCES\PHOTOS\VEHICLES\Innovation Projects\ROBOTIC WINGMAN.jpg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9034"/>
          <a:stretch/>
        </p:blipFill>
        <p:spPr bwMode="auto">
          <a:xfrm>
            <a:off x="5284793" y="2730249"/>
            <a:ext cx="716479" cy="370915"/>
          </a:xfrm>
          <a:prstGeom prst="rect">
            <a:avLst/>
          </a:prstGeom>
          <a:noFill/>
        </p:spPr>
      </p:pic>
      <p:cxnSp>
        <p:nvCxnSpPr>
          <p:cNvPr id="26" name="Straight Connector 25"/>
          <p:cNvCxnSpPr/>
          <p:nvPr/>
        </p:nvCxnSpPr>
        <p:spPr>
          <a:xfrm>
            <a:off x="4719422" y="1365766"/>
            <a:ext cx="0" cy="4867808"/>
          </a:xfrm>
          <a:prstGeom prst="line">
            <a:avLst/>
          </a:prstGeom>
          <a:solidFill>
            <a:srgbClr val="EBE7B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28038" y="1349060"/>
            <a:ext cx="0" cy="4867808"/>
          </a:xfrm>
          <a:prstGeom prst="line">
            <a:avLst/>
          </a:prstGeom>
          <a:solidFill>
            <a:srgbClr val="EBE7B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://i.imgur.com/2U0Q3Hq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4"/>
          <a:stretch/>
        </p:blipFill>
        <p:spPr bwMode="auto">
          <a:xfrm>
            <a:off x="3149364" y="3517625"/>
            <a:ext cx="1567779" cy="8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Left Arrow 74"/>
          <p:cNvSpPr/>
          <p:nvPr/>
        </p:nvSpPr>
        <p:spPr>
          <a:xfrm>
            <a:off x="6368910" y="2959080"/>
            <a:ext cx="2627797" cy="1841520"/>
          </a:xfrm>
          <a:prstGeom prst="leftArrow">
            <a:avLst>
              <a:gd name="adj1" fmla="val 72107"/>
              <a:gd name="adj2" fmla="val 2080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indent="-225425" defTabSz="91440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Protection and power upgrades (near)</a:t>
            </a:r>
          </a:p>
          <a:p>
            <a:pPr marL="225425" indent="-225425" defTabSz="91440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Lethality upgrades missile, cannon (mid)</a:t>
            </a:r>
          </a:p>
          <a:p>
            <a:pPr marL="225425" indent="-225425" defTabSz="91440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Mobile protected firepower </a:t>
            </a:r>
            <a:r>
              <a:rPr lang="en-US" sz="14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(near/far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76" name="Left Arrow 75"/>
          <p:cNvSpPr/>
          <p:nvPr/>
        </p:nvSpPr>
        <p:spPr>
          <a:xfrm>
            <a:off x="6377454" y="4437608"/>
            <a:ext cx="2627797" cy="1795519"/>
          </a:xfrm>
          <a:prstGeom prst="leftArrow">
            <a:avLst>
              <a:gd name="adj1" fmla="val 72107"/>
              <a:gd name="adj2" fmla="val 2080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indent="-225425" defTabSz="91440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Replace obsolete vehicles (near)</a:t>
            </a:r>
          </a:p>
          <a:p>
            <a:pPr marL="225425" indent="-225425" defTabSz="91440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Future Fighting Vehicle (mid)</a:t>
            </a:r>
          </a:p>
          <a:p>
            <a:pPr marL="225425" indent="-225425" defTabSz="91440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Future tank / autonomous capabilities (far)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6360366" y="1371600"/>
            <a:ext cx="2627797" cy="1895071"/>
          </a:xfrm>
          <a:prstGeom prst="leftArrow">
            <a:avLst>
              <a:gd name="adj1" fmla="val 72107"/>
              <a:gd name="adj2" fmla="val 2080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indent="-225425" defTabSz="91440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Tactical Mobility (near)</a:t>
            </a:r>
          </a:p>
          <a:p>
            <a:pPr marL="225425" indent="-225425" defTabSz="91440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Light recon and security capability </a:t>
            </a:r>
            <a:r>
              <a:rPr lang="en-US" sz="14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(near)</a:t>
            </a:r>
            <a:endParaRPr lang="en-US" sz="14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25425" indent="-225425" defTabSz="91440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Mobile protected firepower </a:t>
            </a:r>
            <a:r>
              <a:rPr lang="en-US" sz="14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(near/far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12" name="Freeform 11"/>
          <p:cNvSpPr/>
          <p:nvPr/>
        </p:nvSpPr>
        <p:spPr>
          <a:xfrm>
            <a:off x="6463231" y="1627247"/>
            <a:ext cx="294955" cy="1387557"/>
          </a:xfrm>
          <a:custGeom>
            <a:avLst/>
            <a:gdLst>
              <a:gd name="connsiteX0" fmla="*/ 289711 w 298765"/>
              <a:gd name="connsiteY0" fmla="*/ 0 h 1376127"/>
              <a:gd name="connsiteX1" fmla="*/ 0 w 298765"/>
              <a:gd name="connsiteY1" fmla="*/ 697117 h 1376127"/>
              <a:gd name="connsiteX2" fmla="*/ 298765 w 298765"/>
              <a:gd name="connsiteY2" fmla="*/ 1376127 h 1376127"/>
              <a:gd name="connsiteX0" fmla="*/ 289711 w 298765"/>
              <a:gd name="connsiteY0" fmla="*/ 0 h 1395177"/>
              <a:gd name="connsiteX1" fmla="*/ 0 w 298765"/>
              <a:gd name="connsiteY1" fmla="*/ 697117 h 1395177"/>
              <a:gd name="connsiteX2" fmla="*/ 298765 w 298765"/>
              <a:gd name="connsiteY2" fmla="*/ 1395177 h 1395177"/>
              <a:gd name="connsiteX0" fmla="*/ 289711 w 294955"/>
              <a:gd name="connsiteY0" fmla="*/ 0 h 1387557"/>
              <a:gd name="connsiteX1" fmla="*/ 0 w 294955"/>
              <a:gd name="connsiteY1" fmla="*/ 697117 h 1387557"/>
              <a:gd name="connsiteX2" fmla="*/ 294955 w 294955"/>
              <a:gd name="connsiteY2" fmla="*/ 1387557 h 138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955" h="1387557">
                <a:moveTo>
                  <a:pt x="289711" y="0"/>
                </a:moveTo>
                <a:lnTo>
                  <a:pt x="0" y="697117"/>
                </a:lnTo>
                <a:lnTo>
                  <a:pt x="294955" y="13875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6480810" y="4678784"/>
            <a:ext cx="284412" cy="1346386"/>
          </a:xfrm>
          <a:custGeom>
            <a:avLst/>
            <a:gdLst>
              <a:gd name="connsiteX0" fmla="*/ 289711 w 298765"/>
              <a:gd name="connsiteY0" fmla="*/ 0 h 1376127"/>
              <a:gd name="connsiteX1" fmla="*/ 0 w 298765"/>
              <a:gd name="connsiteY1" fmla="*/ 697117 h 1376127"/>
              <a:gd name="connsiteX2" fmla="*/ 298765 w 298765"/>
              <a:gd name="connsiteY2" fmla="*/ 1376127 h 137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765" h="1376127">
                <a:moveTo>
                  <a:pt x="289711" y="0"/>
                </a:moveTo>
                <a:lnTo>
                  <a:pt x="0" y="697117"/>
                </a:lnTo>
                <a:lnTo>
                  <a:pt x="298765" y="13761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8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5803" y="2842492"/>
            <a:ext cx="3657600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Back-up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4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630"/>
            <a:ext cx="7467600" cy="792162"/>
          </a:xfrm>
        </p:spPr>
        <p:txBody>
          <a:bodyPr>
            <a:normAutofit fontScale="90000"/>
          </a:bodyPr>
          <a:lstStyle/>
          <a:p>
            <a:r>
              <a:rPr lang="en-US" i="0" dirty="0"/>
              <a:t>Combat Vehicle Modernization Strategy </a:t>
            </a:r>
            <a:r>
              <a:rPr lang="en-US" sz="2800" i="0" dirty="0"/>
              <a:t>(CVMS)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/>
              <a:t>Why do we need it</a:t>
            </a:r>
            <a:r>
              <a:rPr lang="en-US" sz="3600" b="1" u="sng" dirty="0" smtClean="0"/>
              <a:t>?</a:t>
            </a:r>
          </a:p>
          <a:p>
            <a:pPr marL="0" indent="0">
              <a:buNone/>
            </a:pPr>
            <a:r>
              <a:rPr lang="en-US" dirty="0"/>
              <a:t>Threats to Army combat vehicles are growing rapidly. Nations are modernizing </a:t>
            </a:r>
            <a:r>
              <a:rPr lang="en-US" dirty="0" smtClean="0"/>
              <a:t>conventional armored </a:t>
            </a:r>
            <a:r>
              <a:rPr lang="en-US" dirty="0"/>
              <a:t>forces. Combat vehicles across the world are nearing or surpassing parity with U.S</a:t>
            </a:r>
            <a:r>
              <a:rPr lang="en-US" dirty="0" smtClean="0"/>
              <a:t>. vehicles</a:t>
            </a:r>
            <a:r>
              <a:rPr lang="en-US" dirty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14800"/>
            <a:ext cx="2705100" cy="168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27" y="3615748"/>
            <a:ext cx="2752725" cy="1666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79" y="3905768"/>
            <a:ext cx="2841048" cy="18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88"/>
            <a:ext cx="9144000" cy="675611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the Problems?</a:t>
            </a:r>
            <a:endParaRPr lang="en-US" sz="36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852" y="912674"/>
            <a:ext cx="8471148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Capability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IBCT: 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quickly by strategic lift, but unable to </a:t>
            </a:r>
            <a:r>
              <a:rPr lang="en-US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maneuver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upon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SBCT: 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upon arrival, but lacks the </a:t>
            </a:r>
            <a:r>
              <a:rPr lang="en-US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lethality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exploit its mobility advantage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ABCT: 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Maneuver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capable, but </a:t>
            </a:r>
            <a:r>
              <a:rPr lang="en-US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pace of improvement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lags threat evolution and tech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4018" y="2365989"/>
            <a:ext cx="8471148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Capability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Combat Vehicles Provide required combinations of mobility, protection and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lethality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Overmatch threat – Joint </a:t>
            </a:r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Arms Maneuver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Deployability and Sustainability – </a:t>
            </a:r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Expeditionary Maneuver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systems and platforms – manage risk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018" y="3810000"/>
            <a:ext cx="4116318" cy="25545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 Delta and Risk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IBCT </a:t>
            </a:r>
            <a:r>
              <a:rPr lang="en-US" sz="16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maneuver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capability, US forces cannot execute forcible entry under various threat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sufficient </a:t>
            </a:r>
            <a:r>
              <a:rPr lang="en-US" sz="16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lethality and range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SBCTs are vulnerable to defeat by some contemporary hybrid/insurgent enemies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advances in vehicle </a:t>
            </a:r>
            <a:r>
              <a:rPr lang="en-US" sz="16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</a:t>
            </a:r>
            <a:r>
              <a:rPr lang="en-US" sz="16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proliferating weapons challenge the ABCT differential advantage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4678" y="3810000"/>
            <a:ext cx="4108768" cy="19543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Priorities</a:t>
            </a:r>
          </a:p>
          <a:p>
            <a:pPr marL="225425" indent="-225425">
              <a:buFont typeface="Wingdings" panose="05000000000000000000" pitchFamily="2" charset="2"/>
              <a:buChar char="§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Tactical Mobility </a:t>
            </a:r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IBCT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5425" indent="-225425">
              <a:buFont typeface="Wingdings" panose="05000000000000000000" pitchFamily="2" charset="2"/>
              <a:buChar char="§"/>
            </a:pPr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Stryker Lethality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upgrades </a:t>
            </a:r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missile/cannon </a:t>
            </a:r>
          </a:p>
          <a:p>
            <a:pPr marL="225425" indent="-225425">
              <a:buFont typeface="Wingdings" panose="05000000000000000000" pitchFamily="2" charset="2"/>
              <a:buChar char="§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Mobile protected firepower </a:t>
            </a:r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IBCT/SBCT</a:t>
            </a:r>
          </a:p>
          <a:p>
            <a:pPr marL="225425" indent="-225425">
              <a:buFont typeface="Wingdings" panose="05000000000000000000" pitchFamily="2" charset="2"/>
              <a:buChar char="§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Replace obsolete vehicles </a:t>
            </a:r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ABCT</a:t>
            </a:r>
          </a:p>
          <a:p>
            <a:pPr marL="225425" indent="-225425">
              <a:buFont typeface="Wingdings" panose="05000000000000000000" pitchFamily="2" charset="2"/>
              <a:buChar char="§"/>
            </a:pPr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Develop advanced and autonomous solutions ABCT/SBCT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526647"/>
            <a:ext cx="533400" cy="2889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imagesCAIMVJY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07" y="130965"/>
            <a:ext cx="326956" cy="393983"/>
          </a:xfrm>
          <a:prstGeom prst="rect">
            <a:avLst/>
          </a:prstGeom>
        </p:spPr>
      </p:pic>
      <p:grpSp>
        <p:nvGrpSpPr>
          <p:cNvPr id="14" name="Group 10"/>
          <p:cNvGrpSpPr/>
          <p:nvPr/>
        </p:nvGrpSpPr>
        <p:grpSpPr>
          <a:xfrm>
            <a:off x="8538527" y="54944"/>
            <a:ext cx="469837" cy="470004"/>
            <a:chOff x="174108" y="71437"/>
            <a:chExt cx="1107002" cy="1114169"/>
          </a:xfrm>
        </p:grpSpPr>
        <p:pic>
          <p:nvPicPr>
            <p:cNvPr id="15" name="Picture 14" descr="TRADOC logo (Robert's)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174108" y="71437"/>
              <a:ext cx="704850" cy="704850"/>
            </a:xfrm>
            <a:prstGeom prst="rect">
              <a:avLst/>
            </a:prstGeom>
          </p:spPr>
        </p:pic>
        <p:pic>
          <p:nvPicPr>
            <p:cNvPr id="16" name="Picture 15" descr="ARCIC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482600" y="381000"/>
              <a:ext cx="798510" cy="80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69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467600" cy="685800"/>
          </a:xfrm>
        </p:spPr>
        <p:txBody>
          <a:bodyPr>
            <a:noAutofit/>
          </a:bodyPr>
          <a:lstStyle/>
          <a:p>
            <a:r>
              <a:rPr lang="en-US" sz="2800" i="0" dirty="0" smtClean="0"/>
              <a:t>Combat Vehicle Modernization Strategy </a:t>
            </a:r>
            <a:r>
              <a:rPr lang="en-US" sz="2400" i="0" dirty="0" smtClean="0"/>
              <a:t>(CVMS)</a:t>
            </a:r>
            <a:endParaRPr lang="en-US" sz="2400" i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45720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u="sng" dirty="0" smtClean="0"/>
              <a:t>What is it?</a:t>
            </a:r>
          </a:p>
          <a:p>
            <a:pPr marL="57150" indent="0">
              <a:buNone/>
            </a:pPr>
            <a:r>
              <a:rPr lang="en-US" sz="3200" dirty="0"/>
              <a:t>The </a:t>
            </a:r>
            <a:r>
              <a:rPr lang="en-US" sz="3200" dirty="0" smtClean="0"/>
              <a:t>CVMS </a:t>
            </a:r>
            <a:r>
              <a:rPr lang="en-US" sz="3200" dirty="0"/>
              <a:t>establishes the ends, ways and means to modernize Army combat </a:t>
            </a:r>
            <a:r>
              <a:rPr lang="en-US" sz="3200" dirty="0" smtClean="0"/>
              <a:t>vehicles in </a:t>
            </a:r>
            <a:r>
              <a:rPr lang="en-US" sz="3200" dirty="0"/>
              <a:t>the near-, mid- and far- terms to meet </a:t>
            </a:r>
            <a:r>
              <a:rPr lang="en-US" sz="3200" dirty="0" smtClean="0"/>
              <a:t>the mobility</a:t>
            </a:r>
            <a:r>
              <a:rPr lang="en-US" sz="3200" dirty="0"/>
              <a:t>, protection and lethality </a:t>
            </a:r>
            <a:r>
              <a:rPr lang="en-US" sz="3200" dirty="0" smtClean="0"/>
              <a:t>capability requirements </a:t>
            </a:r>
            <a:r>
              <a:rPr lang="en-US" sz="3200" dirty="0"/>
              <a:t>of future Army formations</a:t>
            </a:r>
            <a:r>
              <a:rPr lang="en-US" sz="3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36802"/>
            <a:ext cx="3733800" cy="48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00349"/>
            <a:ext cx="2286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30162"/>
            <a:ext cx="7467600" cy="792162"/>
          </a:xfrm>
        </p:spPr>
        <p:txBody>
          <a:bodyPr>
            <a:normAutofit fontScale="90000"/>
          </a:bodyPr>
          <a:lstStyle/>
          <a:p>
            <a:r>
              <a:rPr lang="en-US" i="0" dirty="0"/>
              <a:t>Combat Vehicle Modernization Strategy </a:t>
            </a:r>
            <a:r>
              <a:rPr lang="en-US" sz="2800" i="0" dirty="0"/>
              <a:t>(CVMS)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766" y="1085849"/>
            <a:ext cx="4691009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u="sng" dirty="0"/>
              <a:t>What will it give us?</a:t>
            </a:r>
          </a:p>
          <a:p>
            <a:pPr marL="0" indent="0">
              <a:buNone/>
            </a:pPr>
            <a:r>
              <a:rPr lang="en-US" dirty="0"/>
              <a:t>Combat vehicle modernization efforts </a:t>
            </a:r>
            <a:r>
              <a:rPr lang="en-US" dirty="0" smtClean="0"/>
              <a:t>must design </a:t>
            </a:r>
            <a:r>
              <a:rPr lang="en-US" dirty="0"/>
              <a:t>combat vehicles </a:t>
            </a:r>
            <a:r>
              <a:rPr lang="en-US" dirty="0" smtClean="0"/>
              <a:t>to </a:t>
            </a:r>
            <a:r>
              <a:rPr lang="en-US" dirty="0"/>
              <a:t>protect Soldiers against threats and deliver precision lethality</a:t>
            </a:r>
            <a:r>
              <a:rPr lang="en-US" dirty="0" smtClean="0"/>
              <a:t>, while </a:t>
            </a:r>
            <a:r>
              <a:rPr lang="en-US" dirty="0"/>
              <a:t>providing both tactical mobility and global </a:t>
            </a:r>
            <a:r>
              <a:rPr lang="en-US" dirty="0" smtClean="0"/>
              <a:t>responsiveness.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2467429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72000"/>
            <a:ext cx="262890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4800" y="2133600"/>
            <a:ext cx="2566167" cy="17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8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630"/>
            <a:ext cx="7467600" cy="792162"/>
          </a:xfrm>
        </p:spPr>
        <p:txBody>
          <a:bodyPr>
            <a:normAutofit fontScale="90000"/>
          </a:bodyPr>
          <a:lstStyle/>
          <a:p>
            <a:r>
              <a:rPr lang="en-US" i="0" dirty="0"/>
              <a:t>Combat Vehicle Modernization Strategy </a:t>
            </a:r>
            <a:r>
              <a:rPr lang="en-US" sz="2800" i="0" dirty="0"/>
              <a:t>(CVMS)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u="sng" dirty="0"/>
              <a:t>How do we get it</a:t>
            </a:r>
            <a:r>
              <a:rPr lang="en-US" sz="3600" b="1" u="sng" dirty="0" smtClean="0"/>
              <a:t>?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Army must simultaneously pursue </a:t>
            </a:r>
            <a:r>
              <a:rPr lang="en-US" u="sng" dirty="0"/>
              <a:t>short-term solutions</a:t>
            </a:r>
            <a:r>
              <a:rPr lang="en-US" dirty="0"/>
              <a:t> for </a:t>
            </a:r>
            <a:r>
              <a:rPr lang="en-US" dirty="0" smtClean="0"/>
              <a:t>current challenges </a:t>
            </a:r>
            <a:r>
              <a:rPr lang="en-US" dirty="0"/>
              <a:t>while developing </a:t>
            </a:r>
            <a:r>
              <a:rPr lang="en-US" u="sng" dirty="0"/>
              <a:t>new capabilities </a:t>
            </a:r>
            <a:r>
              <a:rPr lang="en-US" dirty="0"/>
              <a:t>over the mid- to long- terms to ensure overmatch </a:t>
            </a:r>
            <a:r>
              <a:rPr lang="en-US" dirty="0" smtClean="0"/>
              <a:t>in future </a:t>
            </a:r>
            <a:r>
              <a:rPr lang="en-US" dirty="0"/>
              <a:t>missions.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403" r="1250" b="16276"/>
          <a:stretch/>
        </p:blipFill>
        <p:spPr>
          <a:xfrm>
            <a:off x="609600" y="1332738"/>
            <a:ext cx="3733800" cy="1748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45" y="1332738"/>
            <a:ext cx="3771796" cy="17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0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31260"/>
            <a:ext cx="7467600" cy="792162"/>
          </a:xfrm>
        </p:spPr>
        <p:txBody>
          <a:bodyPr>
            <a:normAutofit fontScale="90000"/>
          </a:bodyPr>
          <a:lstStyle/>
          <a:p>
            <a:r>
              <a:rPr lang="en-US" i="0" dirty="0"/>
              <a:t>Combat Vehicle Modernization Strategy </a:t>
            </a:r>
            <a:r>
              <a:rPr lang="en-US" sz="2800" i="0" dirty="0"/>
              <a:t>(CVMS)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u="sng" dirty="0"/>
              <a:t>When do we get it</a:t>
            </a:r>
            <a:r>
              <a:rPr lang="en-US" sz="3600" b="1" u="sng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Timeframes: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373DC0-F413-4098-8AFC-675FCCBD90A8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420888"/>
              </p:ext>
            </p:extLst>
          </p:nvPr>
        </p:nvGraphicFramePr>
        <p:xfrm>
          <a:off x="228600" y="2438400"/>
          <a:ext cx="8610600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70200"/>
                <a:gridCol w="2870200"/>
                <a:gridCol w="2870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Near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2016-2021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2022-2031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2032-2046</a:t>
                      </a:r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648200"/>
            <a:ext cx="2514600" cy="1747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98837"/>
            <a:ext cx="2514600" cy="1584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472" y="3180080"/>
            <a:ext cx="2118855" cy="15789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531" y="4783494"/>
            <a:ext cx="2490346" cy="14071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358961"/>
            <a:ext cx="2757349" cy="13961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0" b="91589" l="6641" r="944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31" y="4755087"/>
            <a:ext cx="2315164" cy="16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7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25"/>
            <a:ext cx="9144000" cy="1124429"/>
          </a:xfrm>
        </p:spPr>
        <p:txBody>
          <a:bodyPr>
            <a:noAutofit/>
          </a:bodyPr>
          <a:lstStyle/>
          <a:p>
            <a:pPr algn="ctr"/>
            <a:r>
              <a:rPr lang="en-US" sz="2800" b="1" i="0" dirty="0" smtClean="0">
                <a:latin typeface="Arial" panose="020B0604020202020204" pitchFamily="34" charset="0"/>
                <a:cs typeface="Arial" panose="020B0604020202020204" pitchFamily="34" charset="0"/>
              </a:rPr>
              <a:t>Infantry Brigade Combat Team  (IBCT)</a:t>
            </a:r>
            <a:endParaRPr lang="en-US" sz="28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30055"/>
            <a:ext cx="7886700" cy="4351338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 Arial"/>
              </a:rPr>
              <a:t>CVMS IBCT Elements</a:t>
            </a:r>
          </a:p>
          <a:p>
            <a:pPr lvl="1"/>
            <a:r>
              <a:rPr lang="en-US" dirty="0" smtClean="0">
                <a:latin typeface=" Arial"/>
              </a:rPr>
              <a:t>Primary Systems</a:t>
            </a:r>
          </a:p>
          <a:p>
            <a:pPr lvl="2"/>
            <a:r>
              <a:rPr lang="en-US" dirty="0" smtClean="0">
                <a:latin typeface=" Arial"/>
              </a:rPr>
              <a:t>Ground Mobility Vehicle (GMV)</a:t>
            </a:r>
          </a:p>
          <a:p>
            <a:pPr lvl="2"/>
            <a:r>
              <a:rPr lang="en-US" dirty="0" smtClean="0">
                <a:latin typeface=" Arial"/>
              </a:rPr>
              <a:t>Mobile Protected Firepower (MPF)</a:t>
            </a:r>
          </a:p>
          <a:p>
            <a:pPr lvl="2"/>
            <a:r>
              <a:rPr lang="en-US" dirty="0" smtClean="0">
                <a:latin typeface=" Arial"/>
              </a:rPr>
              <a:t>Light Reconnaissance Vehicle (LRV)</a:t>
            </a:r>
          </a:p>
          <a:p>
            <a:pPr lvl="2"/>
            <a:r>
              <a:rPr lang="en-US" dirty="0" smtClean="0">
                <a:latin typeface=" Arial"/>
              </a:rPr>
              <a:t>Autonomous Technology applications</a:t>
            </a:r>
          </a:p>
          <a:p>
            <a:pPr lvl="1"/>
            <a:r>
              <a:rPr lang="en-US" dirty="0">
                <a:latin typeface=" Arial"/>
              </a:rPr>
              <a:t>Enabling Systems</a:t>
            </a:r>
          </a:p>
          <a:p>
            <a:pPr lvl="2"/>
            <a:r>
              <a:rPr lang="en-US" dirty="0" smtClean="0">
                <a:latin typeface=" Arial"/>
              </a:rPr>
              <a:t>Vehicle Protection System (VPS)</a:t>
            </a:r>
          </a:p>
          <a:p>
            <a:pPr lvl="2"/>
            <a:r>
              <a:rPr lang="en-US" dirty="0" smtClean="0">
                <a:latin typeface=" Arial"/>
              </a:rPr>
              <a:t>Cannon Air Burst Technology</a:t>
            </a:r>
          </a:p>
          <a:p>
            <a:pPr lvl="2"/>
            <a:r>
              <a:rPr lang="en-US" dirty="0" smtClean="0">
                <a:latin typeface=" Arial"/>
              </a:rPr>
              <a:t>Combat Vehicle Prototyping (CVP)</a:t>
            </a:r>
          </a:p>
        </p:txBody>
      </p:sp>
      <p:pic>
        <p:nvPicPr>
          <p:cNvPr id="4" name="Picture 3" descr="imagesCAIMVJY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707" y="130965"/>
            <a:ext cx="326956" cy="393983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8538527" y="54944"/>
            <a:ext cx="469837" cy="470004"/>
            <a:chOff x="174108" y="71437"/>
            <a:chExt cx="1107002" cy="1114169"/>
          </a:xfrm>
        </p:grpSpPr>
        <p:pic>
          <p:nvPicPr>
            <p:cNvPr id="6" name="Picture 5" descr="TRADOC logo (Robert's)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74108" y="71437"/>
              <a:ext cx="704850" cy="704850"/>
            </a:xfrm>
            <a:prstGeom prst="rect">
              <a:avLst/>
            </a:prstGeom>
          </p:spPr>
        </p:pic>
        <p:pic>
          <p:nvPicPr>
            <p:cNvPr id="7" name="Picture 6" descr="ARCIC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482600" y="381000"/>
              <a:ext cx="798510" cy="804606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9E61B36-2663-44DF-9F5E-8269796316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38532"/>
              </p:ext>
            </p:extLst>
          </p:nvPr>
        </p:nvGraphicFramePr>
        <p:xfrm>
          <a:off x="3681573" y="834983"/>
          <a:ext cx="5306425" cy="166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285"/>
                <a:gridCol w="1061285"/>
                <a:gridCol w="1061285"/>
                <a:gridCol w="934326"/>
                <a:gridCol w="1188244"/>
              </a:tblGrid>
              <a:tr h="28881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</a:t>
                      </a:r>
                      <a:r>
                        <a:rPr lang="en-US" sz="1200" dirty="0" smtClean="0"/>
                        <a:t>ustain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I</a:t>
                      </a:r>
                      <a:r>
                        <a:rPr lang="en-US" sz="1200" dirty="0" smtClean="0"/>
                        <a:t>mprove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</a:t>
                      </a:r>
                      <a:r>
                        <a:rPr lang="en-US" sz="1200" dirty="0" smtClean="0"/>
                        <a:t>evelop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</a:t>
                      </a:r>
                      <a:r>
                        <a:rPr lang="en-US" sz="1200" dirty="0" smtClean="0"/>
                        <a:t>eplace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</a:t>
                      </a:r>
                      <a:r>
                        <a:rPr lang="en-US" sz="1200" dirty="0" smtClean="0"/>
                        <a:t>ssess</a:t>
                      </a:r>
                      <a:endParaRPr lang="en-US" sz="12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817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Current fleet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Reduction of Soldier load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New systems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Obsolete systems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Evaluate effectiveness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817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-IBCT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-9-man Squad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-Ground Mobility Vehicle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-Light</a:t>
                      </a:r>
                      <a:r>
                        <a:rPr lang="en-US" sz="1100" baseline="0" dirty="0" smtClean="0">
                          <a:latin typeface=" Arial"/>
                        </a:rPr>
                        <a:t> Recon Vehicle</a:t>
                      </a:r>
                    </a:p>
                    <a:p>
                      <a:pPr algn="l"/>
                      <a:r>
                        <a:rPr lang="en-US" sz="1100" baseline="0" dirty="0" smtClean="0">
                          <a:latin typeface=" Arial"/>
                        </a:rPr>
                        <a:t>-Mobile Protected Firepower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-M1151</a:t>
                      </a:r>
                      <a:r>
                        <a:rPr lang="en-US" sz="1100" baseline="0" dirty="0" smtClean="0">
                          <a:latin typeface=" Arial"/>
                        </a:rPr>
                        <a:t> (HMMWV)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-JLTV as LRV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 Arial"/>
                        </a:rPr>
                        <a:t>-Expeditionary Maneuver</a:t>
                      </a:r>
                      <a:endParaRPr lang="en-US" sz="1100" dirty="0">
                        <a:latin typeface=" 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5319713" y="3757613"/>
            <a:ext cx="4633912" cy="2424111"/>
            <a:chOff x="5319713" y="3757613"/>
            <a:chExt cx="4633912" cy="2424111"/>
          </a:xfrm>
          <a:solidFill>
            <a:srgbClr val="578339"/>
          </a:solidFill>
        </p:grpSpPr>
        <p:sp>
          <p:nvSpPr>
            <p:cNvPr id="50" name="Freeform 49"/>
            <p:cNvSpPr/>
            <p:nvPr/>
          </p:nvSpPr>
          <p:spPr>
            <a:xfrm>
              <a:off x="5734050" y="3824286"/>
              <a:ext cx="4219575" cy="2357438"/>
            </a:xfrm>
            <a:custGeom>
              <a:avLst/>
              <a:gdLst>
                <a:gd name="connsiteX0" fmla="*/ 66675 w 3981450"/>
                <a:gd name="connsiteY0" fmla="*/ 1447800 h 2457450"/>
                <a:gd name="connsiteX1" fmla="*/ 800100 w 3981450"/>
                <a:gd name="connsiteY1" fmla="*/ 1771650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09575 h 2457450"/>
                <a:gd name="connsiteX6" fmla="*/ 1914525 w 3981450"/>
                <a:gd name="connsiteY6" fmla="*/ 133350 h 2457450"/>
                <a:gd name="connsiteX7" fmla="*/ 66675 w 3981450"/>
                <a:gd name="connsiteY7" fmla="*/ 1447800 h 2457450"/>
                <a:gd name="connsiteX0" fmla="*/ 28575 w 3981450"/>
                <a:gd name="connsiteY0" fmla="*/ 1457325 h 2457450"/>
                <a:gd name="connsiteX1" fmla="*/ 800100 w 3981450"/>
                <a:gd name="connsiteY1" fmla="*/ 1771650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09575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57325 h 2457450"/>
                <a:gd name="connsiteX1" fmla="*/ 795338 w 3981450"/>
                <a:gd name="connsiteY1" fmla="*/ 1785938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09575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57325 h 2457450"/>
                <a:gd name="connsiteX1" fmla="*/ 795338 w 3981450"/>
                <a:gd name="connsiteY1" fmla="*/ 1785938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714625 w 3981450"/>
                <a:gd name="connsiteY5" fmla="*/ 471487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57325 h 2457450"/>
                <a:gd name="connsiteX1" fmla="*/ 795338 w 3981450"/>
                <a:gd name="connsiteY1" fmla="*/ 1785938 h 2457450"/>
                <a:gd name="connsiteX2" fmla="*/ 0 w 3981450"/>
                <a:gd name="connsiteY2" fmla="*/ 2333625 h 2457450"/>
                <a:gd name="connsiteX3" fmla="*/ 3981450 w 3981450"/>
                <a:gd name="connsiteY3" fmla="*/ 2457450 h 2457450"/>
                <a:gd name="connsiteX4" fmla="*/ 3267075 w 3981450"/>
                <a:gd name="connsiteY4" fmla="*/ 0 h 2457450"/>
                <a:gd name="connsiteX5" fmla="*/ 2628900 w 3981450"/>
                <a:gd name="connsiteY5" fmla="*/ 447675 h 2457450"/>
                <a:gd name="connsiteX6" fmla="*/ 1914525 w 3981450"/>
                <a:gd name="connsiteY6" fmla="*/ 133350 h 2457450"/>
                <a:gd name="connsiteX7" fmla="*/ 28575 w 3981450"/>
                <a:gd name="connsiteY7" fmla="*/ 1457325 h 2457450"/>
                <a:gd name="connsiteX0" fmla="*/ 28575 w 3981450"/>
                <a:gd name="connsiteY0" fmla="*/ 1481138 h 2481263"/>
                <a:gd name="connsiteX1" fmla="*/ 795338 w 3981450"/>
                <a:gd name="connsiteY1" fmla="*/ 1809751 h 2481263"/>
                <a:gd name="connsiteX2" fmla="*/ 0 w 3981450"/>
                <a:gd name="connsiteY2" fmla="*/ 2357438 h 2481263"/>
                <a:gd name="connsiteX3" fmla="*/ 3981450 w 3981450"/>
                <a:gd name="connsiteY3" fmla="*/ 2481263 h 2481263"/>
                <a:gd name="connsiteX4" fmla="*/ 3257550 w 3981450"/>
                <a:gd name="connsiteY4" fmla="*/ 0 h 2481263"/>
                <a:gd name="connsiteX5" fmla="*/ 2628900 w 3981450"/>
                <a:gd name="connsiteY5" fmla="*/ 471488 h 2481263"/>
                <a:gd name="connsiteX6" fmla="*/ 1914525 w 3981450"/>
                <a:gd name="connsiteY6" fmla="*/ 157163 h 2481263"/>
                <a:gd name="connsiteX7" fmla="*/ 28575 w 3981450"/>
                <a:gd name="connsiteY7" fmla="*/ 1481138 h 2481263"/>
                <a:gd name="connsiteX0" fmla="*/ 28575 w 4191000"/>
                <a:gd name="connsiteY0" fmla="*/ 1481138 h 2357438"/>
                <a:gd name="connsiteX1" fmla="*/ 795338 w 4191000"/>
                <a:gd name="connsiteY1" fmla="*/ 1809751 h 2357438"/>
                <a:gd name="connsiteX2" fmla="*/ 0 w 4191000"/>
                <a:gd name="connsiteY2" fmla="*/ 2357438 h 2357438"/>
                <a:gd name="connsiteX3" fmla="*/ 4191000 w 4191000"/>
                <a:gd name="connsiteY3" fmla="*/ 2209801 h 2357438"/>
                <a:gd name="connsiteX4" fmla="*/ 3257550 w 4191000"/>
                <a:gd name="connsiteY4" fmla="*/ 0 h 2357438"/>
                <a:gd name="connsiteX5" fmla="*/ 2628900 w 4191000"/>
                <a:gd name="connsiteY5" fmla="*/ 471488 h 2357438"/>
                <a:gd name="connsiteX6" fmla="*/ 1914525 w 4191000"/>
                <a:gd name="connsiteY6" fmla="*/ 157163 h 2357438"/>
                <a:gd name="connsiteX7" fmla="*/ 28575 w 4191000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28900 w 4219575"/>
                <a:gd name="connsiteY5" fmla="*/ 471488 h 2357438"/>
                <a:gd name="connsiteX6" fmla="*/ 1914525 w 4219575"/>
                <a:gd name="connsiteY6" fmla="*/ 157163 h 2357438"/>
                <a:gd name="connsiteX7" fmla="*/ 28575 w 4219575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33662 w 4219575"/>
                <a:gd name="connsiteY5" fmla="*/ 452438 h 2357438"/>
                <a:gd name="connsiteX6" fmla="*/ 1914525 w 4219575"/>
                <a:gd name="connsiteY6" fmla="*/ 157163 h 2357438"/>
                <a:gd name="connsiteX7" fmla="*/ 28575 w 4219575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33662 w 4219575"/>
                <a:gd name="connsiteY5" fmla="*/ 452438 h 2357438"/>
                <a:gd name="connsiteX6" fmla="*/ 1914525 w 4219575"/>
                <a:gd name="connsiteY6" fmla="*/ 147638 h 2357438"/>
                <a:gd name="connsiteX7" fmla="*/ 28575 w 4219575"/>
                <a:gd name="connsiteY7" fmla="*/ 1481138 h 2357438"/>
                <a:gd name="connsiteX0" fmla="*/ 28575 w 4219575"/>
                <a:gd name="connsiteY0" fmla="*/ 1481138 h 2357438"/>
                <a:gd name="connsiteX1" fmla="*/ 795338 w 4219575"/>
                <a:gd name="connsiteY1" fmla="*/ 1809751 h 2357438"/>
                <a:gd name="connsiteX2" fmla="*/ 0 w 4219575"/>
                <a:gd name="connsiteY2" fmla="*/ 2357438 h 2357438"/>
                <a:gd name="connsiteX3" fmla="*/ 4219575 w 4219575"/>
                <a:gd name="connsiteY3" fmla="*/ 2124076 h 2357438"/>
                <a:gd name="connsiteX4" fmla="*/ 3257550 w 4219575"/>
                <a:gd name="connsiteY4" fmla="*/ 0 h 2357438"/>
                <a:gd name="connsiteX5" fmla="*/ 2633662 w 4219575"/>
                <a:gd name="connsiteY5" fmla="*/ 452438 h 2357438"/>
                <a:gd name="connsiteX6" fmla="*/ 1871663 w 4219575"/>
                <a:gd name="connsiteY6" fmla="*/ 123825 h 2357438"/>
                <a:gd name="connsiteX7" fmla="*/ 28575 w 4219575"/>
                <a:gd name="connsiteY7" fmla="*/ 1481138 h 235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9575" h="2357438">
                  <a:moveTo>
                    <a:pt x="28575" y="1481138"/>
                  </a:moveTo>
                  <a:lnTo>
                    <a:pt x="795338" y="1809751"/>
                  </a:lnTo>
                  <a:lnTo>
                    <a:pt x="0" y="2357438"/>
                  </a:lnTo>
                  <a:lnTo>
                    <a:pt x="4219575" y="2124076"/>
                  </a:lnTo>
                  <a:lnTo>
                    <a:pt x="3257550" y="0"/>
                  </a:lnTo>
                  <a:lnTo>
                    <a:pt x="2633662" y="452438"/>
                  </a:lnTo>
                  <a:lnTo>
                    <a:pt x="1871663" y="123825"/>
                  </a:lnTo>
                  <a:lnTo>
                    <a:pt x="28575" y="148113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5319713" y="3757613"/>
              <a:ext cx="1900237" cy="1385887"/>
            </a:xfrm>
            <a:custGeom>
              <a:avLst/>
              <a:gdLst>
                <a:gd name="connsiteX0" fmla="*/ 0 w 1900237"/>
                <a:gd name="connsiteY0" fmla="*/ 1343025 h 1385887"/>
                <a:gd name="connsiteX1" fmla="*/ 1809750 w 1900237"/>
                <a:gd name="connsiteY1" fmla="*/ 0 h 1385887"/>
                <a:gd name="connsiteX2" fmla="*/ 1900237 w 1900237"/>
                <a:gd name="connsiteY2" fmla="*/ 33337 h 1385887"/>
                <a:gd name="connsiteX3" fmla="*/ 90487 w 1900237"/>
                <a:gd name="connsiteY3" fmla="*/ 1385887 h 1385887"/>
                <a:gd name="connsiteX4" fmla="*/ 0 w 1900237"/>
                <a:gd name="connsiteY4" fmla="*/ 1343025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237" h="1385887">
                  <a:moveTo>
                    <a:pt x="0" y="1343025"/>
                  </a:moveTo>
                  <a:lnTo>
                    <a:pt x="1809750" y="0"/>
                  </a:lnTo>
                  <a:lnTo>
                    <a:pt x="1900237" y="33337"/>
                  </a:lnTo>
                  <a:lnTo>
                    <a:pt x="90487" y="1385887"/>
                  </a:lnTo>
                  <a:lnTo>
                    <a:pt x="0" y="1343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5472113" y="3824289"/>
              <a:ext cx="1900237" cy="1385887"/>
            </a:xfrm>
            <a:custGeom>
              <a:avLst/>
              <a:gdLst>
                <a:gd name="connsiteX0" fmla="*/ 0 w 1900237"/>
                <a:gd name="connsiteY0" fmla="*/ 1343025 h 1385887"/>
                <a:gd name="connsiteX1" fmla="*/ 1809750 w 1900237"/>
                <a:gd name="connsiteY1" fmla="*/ 0 h 1385887"/>
                <a:gd name="connsiteX2" fmla="*/ 1900237 w 1900237"/>
                <a:gd name="connsiteY2" fmla="*/ 33337 h 1385887"/>
                <a:gd name="connsiteX3" fmla="*/ 90487 w 1900237"/>
                <a:gd name="connsiteY3" fmla="*/ 1385887 h 1385887"/>
                <a:gd name="connsiteX4" fmla="*/ 0 w 1900237"/>
                <a:gd name="connsiteY4" fmla="*/ 1343025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237" h="1385887">
                  <a:moveTo>
                    <a:pt x="0" y="1343025"/>
                  </a:moveTo>
                  <a:lnTo>
                    <a:pt x="1809750" y="0"/>
                  </a:lnTo>
                  <a:lnTo>
                    <a:pt x="1900237" y="33337"/>
                  </a:lnTo>
                  <a:lnTo>
                    <a:pt x="90487" y="1385887"/>
                  </a:lnTo>
                  <a:lnTo>
                    <a:pt x="0" y="1343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5624513" y="3890961"/>
              <a:ext cx="1900237" cy="1385887"/>
            </a:xfrm>
            <a:custGeom>
              <a:avLst/>
              <a:gdLst>
                <a:gd name="connsiteX0" fmla="*/ 0 w 1900237"/>
                <a:gd name="connsiteY0" fmla="*/ 1343025 h 1385887"/>
                <a:gd name="connsiteX1" fmla="*/ 1809750 w 1900237"/>
                <a:gd name="connsiteY1" fmla="*/ 0 h 1385887"/>
                <a:gd name="connsiteX2" fmla="*/ 1900237 w 1900237"/>
                <a:gd name="connsiteY2" fmla="*/ 33337 h 1385887"/>
                <a:gd name="connsiteX3" fmla="*/ 90487 w 1900237"/>
                <a:gd name="connsiteY3" fmla="*/ 1385887 h 1385887"/>
                <a:gd name="connsiteX4" fmla="*/ 0 w 1900237"/>
                <a:gd name="connsiteY4" fmla="*/ 1343025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237" h="1385887">
                  <a:moveTo>
                    <a:pt x="0" y="1343025"/>
                  </a:moveTo>
                  <a:lnTo>
                    <a:pt x="1809750" y="0"/>
                  </a:lnTo>
                  <a:lnTo>
                    <a:pt x="1900237" y="33337"/>
                  </a:lnTo>
                  <a:lnTo>
                    <a:pt x="90487" y="1385887"/>
                  </a:lnTo>
                  <a:lnTo>
                    <a:pt x="0" y="134302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0" name="Rectangle 20"/>
          <p:cNvSpPr/>
          <p:nvPr/>
        </p:nvSpPr>
        <p:spPr>
          <a:xfrm rot="1429443">
            <a:off x="2722141" y="2809997"/>
            <a:ext cx="4143808" cy="1979366"/>
          </a:xfrm>
          <a:custGeom>
            <a:avLst/>
            <a:gdLst>
              <a:gd name="connsiteX0" fmla="*/ 0 w 3018086"/>
              <a:gd name="connsiteY0" fmla="*/ 0 h 1982086"/>
              <a:gd name="connsiteX1" fmla="*/ 3018086 w 3018086"/>
              <a:gd name="connsiteY1" fmla="*/ 0 h 1982086"/>
              <a:gd name="connsiteX2" fmla="*/ 3018086 w 3018086"/>
              <a:gd name="connsiteY2" fmla="*/ 1982086 h 1982086"/>
              <a:gd name="connsiteX3" fmla="*/ 0 w 3018086"/>
              <a:gd name="connsiteY3" fmla="*/ 1982086 h 1982086"/>
              <a:gd name="connsiteX4" fmla="*/ 0 w 3018086"/>
              <a:gd name="connsiteY4" fmla="*/ 0 h 1982086"/>
              <a:gd name="connsiteX0" fmla="*/ 1129272 w 3018086"/>
              <a:gd name="connsiteY0" fmla="*/ 10763 h 1982086"/>
              <a:gd name="connsiteX1" fmla="*/ 3018086 w 3018086"/>
              <a:gd name="connsiteY1" fmla="*/ 0 h 1982086"/>
              <a:gd name="connsiteX2" fmla="*/ 3018086 w 3018086"/>
              <a:gd name="connsiteY2" fmla="*/ 1982086 h 1982086"/>
              <a:gd name="connsiteX3" fmla="*/ 0 w 3018086"/>
              <a:gd name="connsiteY3" fmla="*/ 1982086 h 1982086"/>
              <a:gd name="connsiteX4" fmla="*/ 1129272 w 3018086"/>
              <a:gd name="connsiteY4" fmla="*/ 10763 h 1982086"/>
              <a:gd name="connsiteX0" fmla="*/ 1129272 w 4143808"/>
              <a:gd name="connsiteY0" fmla="*/ 8043 h 1979366"/>
              <a:gd name="connsiteX1" fmla="*/ 4143808 w 4143808"/>
              <a:gd name="connsiteY1" fmla="*/ 0 h 1979366"/>
              <a:gd name="connsiteX2" fmla="*/ 3018086 w 4143808"/>
              <a:gd name="connsiteY2" fmla="*/ 1979366 h 1979366"/>
              <a:gd name="connsiteX3" fmla="*/ 0 w 4143808"/>
              <a:gd name="connsiteY3" fmla="*/ 1979366 h 1979366"/>
              <a:gd name="connsiteX4" fmla="*/ 1129272 w 4143808"/>
              <a:gd name="connsiteY4" fmla="*/ 8043 h 197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3808" h="1979366">
                <a:moveTo>
                  <a:pt x="1129272" y="8043"/>
                </a:moveTo>
                <a:lnTo>
                  <a:pt x="4143808" y="0"/>
                </a:lnTo>
                <a:lnTo>
                  <a:pt x="3018086" y="1979366"/>
                </a:lnTo>
                <a:lnTo>
                  <a:pt x="0" y="1979366"/>
                </a:lnTo>
                <a:lnTo>
                  <a:pt x="1129272" y="8043"/>
                </a:lnTo>
                <a:close/>
              </a:path>
            </a:pathLst>
          </a:custGeom>
          <a:solidFill>
            <a:srgbClr val="578CD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" name="Rectangle 21"/>
          <p:cNvSpPr/>
          <p:nvPr/>
        </p:nvSpPr>
        <p:spPr>
          <a:xfrm rot="1429443">
            <a:off x="-1219527" y="1330993"/>
            <a:ext cx="5336072" cy="1995243"/>
          </a:xfrm>
          <a:custGeom>
            <a:avLst/>
            <a:gdLst>
              <a:gd name="connsiteX0" fmla="*/ 0 w 2590924"/>
              <a:gd name="connsiteY0" fmla="*/ 0 h 1982086"/>
              <a:gd name="connsiteX1" fmla="*/ 2590924 w 2590924"/>
              <a:gd name="connsiteY1" fmla="*/ 0 h 1982086"/>
              <a:gd name="connsiteX2" fmla="*/ 2590924 w 2590924"/>
              <a:gd name="connsiteY2" fmla="*/ 1982086 h 1982086"/>
              <a:gd name="connsiteX3" fmla="*/ 0 w 2590924"/>
              <a:gd name="connsiteY3" fmla="*/ 1982086 h 1982086"/>
              <a:gd name="connsiteX4" fmla="*/ 0 w 2590924"/>
              <a:gd name="connsiteY4" fmla="*/ 0 h 1982086"/>
              <a:gd name="connsiteX0" fmla="*/ 1603816 w 4194740"/>
              <a:gd name="connsiteY0" fmla="*/ 0 h 2180860"/>
              <a:gd name="connsiteX1" fmla="*/ 4194740 w 4194740"/>
              <a:gd name="connsiteY1" fmla="*/ 0 h 2180860"/>
              <a:gd name="connsiteX2" fmla="*/ 4194740 w 4194740"/>
              <a:gd name="connsiteY2" fmla="*/ 1982086 h 2180860"/>
              <a:gd name="connsiteX3" fmla="*/ 0 w 4194740"/>
              <a:gd name="connsiteY3" fmla="*/ 2180860 h 2180860"/>
              <a:gd name="connsiteX4" fmla="*/ 1603816 w 4194740"/>
              <a:gd name="connsiteY4" fmla="*/ 0 h 2180860"/>
              <a:gd name="connsiteX0" fmla="*/ 1603816 w 5399953"/>
              <a:gd name="connsiteY0" fmla="*/ 13157 h 2194017"/>
              <a:gd name="connsiteX1" fmla="*/ 5399953 w 5399953"/>
              <a:gd name="connsiteY1" fmla="*/ 0 h 2194017"/>
              <a:gd name="connsiteX2" fmla="*/ 4194740 w 5399953"/>
              <a:gd name="connsiteY2" fmla="*/ 1995243 h 2194017"/>
              <a:gd name="connsiteX3" fmla="*/ 0 w 5399953"/>
              <a:gd name="connsiteY3" fmla="*/ 2194017 h 2194017"/>
              <a:gd name="connsiteX4" fmla="*/ 1603816 w 5399953"/>
              <a:gd name="connsiteY4" fmla="*/ 13157 h 2194017"/>
              <a:gd name="connsiteX0" fmla="*/ 1539935 w 5336072"/>
              <a:gd name="connsiteY0" fmla="*/ 13157 h 1995243"/>
              <a:gd name="connsiteX1" fmla="*/ 5336072 w 5336072"/>
              <a:gd name="connsiteY1" fmla="*/ 0 h 1995243"/>
              <a:gd name="connsiteX2" fmla="*/ 4130859 w 5336072"/>
              <a:gd name="connsiteY2" fmla="*/ 1995243 h 1995243"/>
              <a:gd name="connsiteX3" fmla="*/ 0 w 5336072"/>
              <a:gd name="connsiteY3" fmla="*/ 1973185 h 1995243"/>
              <a:gd name="connsiteX4" fmla="*/ 1539935 w 5336072"/>
              <a:gd name="connsiteY4" fmla="*/ 13157 h 199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6072" h="1995243">
                <a:moveTo>
                  <a:pt x="1539935" y="13157"/>
                </a:moveTo>
                <a:lnTo>
                  <a:pt x="5336072" y="0"/>
                </a:lnTo>
                <a:lnTo>
                  <a:pt x="4130859" y="1995243"/>
                </a:lnTo>
                <a:lnTo>
                  <a:pt x="0" y="1973185"/>
                </a:lnTo>
                <a:lnTo>
                  <a:pt x="1539935" y="13157"/>
                </a:lnTo>
                <a:close/>
              </a:path>
            </a:pathLst>
          </a:custGeom>
          <a:solidFill>
            <a:srgbClr val="B88C0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21232574">
            <a:off x="3447373" y="5340167"/>
            <a:ext cx="2326066" cy="48463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9E61B36-2663-44DF-9F5E-8269796316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31446"/>
          </a:xfrm>
        </p:spPr>
        <p:txBody>
          <a:bodyPr>
            <a:noAutofit/>
          </a:bodyPr>
          <a:lstStyle/>
          <a:p>
            <a:pPr algn="ctr"/>
            <a:r>
              <a:rPr lang="en-US" b="1" i="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i="0" dirty="0" smtClean="0">
                <a:latin typeface="Arial" panose="020B0604020202020204" pitchFamily="34" charset="0"/>
                <a:cs typeface="Arial" panose="020B0604020202020204" pitchFamily="34" charset="0"/>
              </a:rPr>
              <a:t>BCT Capability Transition</a:t>
            </a:r>
            <a:endParaRPr lang="en-US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504" y="2422686"/>
            <a:ext cx="877373" cy="437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9179" y="1752999"/>
            <a:ext cx="877372" cy="43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5352" y="2430496"/>
            <a:ext cx="895053" cy="459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429" y="2673798"/>
            <a:ext cx="1389003" cy="7099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010" y="3430165"/>
            <a:ext cx="1369541" cy="10217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761" y="4498857"/>
            <a:ext cx="1498596" cy="844663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 rot="18986577">
            <a:off x="2991866" y="4234738"/>
            <a:ext cx="583026" cy="48463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83860" y="3276219"/>
            <a:ext cx="17748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prstClr val="black"/>
                </a:solidFill>
                <a:latin typeface=" Arial"/>
              </a:rPr>
              <a:t>Ground Mobility Vehicle (GMV)</a:t>
            </a:r>
            <a:endParaRPr lang="en-US" sz="9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68504" y="4226762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prstClr val="black"/>
                </a:solidFill>
                <a:latin typeface=" Arial"/>
              </a:rPr>
              <a:t>Light Reconnaissance Vehicle</a:t>
            </a:r>
          </a:p>
          <a:p>
            <a:pPr algn="ctr"/>
            <a:r>
              <a:rPr lang="en-US" sz="900" dirty="0" smtClean="0">
                <a:solidFill>
                  <a:prstClr val="black"/>
                </a:solidFill>
                <a:latin typeface=" Arial"/>
              </a:rPr>
              <a:t>(LRV)</a:t>
            </a:r>
            <a:endParaRPr lang="en-US" sz="9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51786" y="4394334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prstClr val="black"/>
                </a:solidFill>
                <a:latin typeface=" Arial"/>
              </a:rPr>
              <a:t>Mobile Protected Firepower (MPF)</a:t>
            </a:r>
          </a:p>
          <a:p>
            <a:r>
              <a:rPr lang="en-US" sz="900" dirty="0" smtClean="0">
                <a:solidFill>
                  <a:prstClr val="black"/>
                </a:solidFill>
                <a:latin typeface=" Arial"/>
              </a:rPr>
              <a:t>Commercial Off the Shelf (COTS)</a:t>
            </a:r>
            <a:endParaRPr lang="en-US" sz="9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21489" y="5305909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prstClr val="black"/>
                </a:solidFill>
                <a:latin typeface=" Arial"/>
              </a:rPr>
              <a:t>Mobile Protected Firepower (MPF)</a:t>
            </a:r>
          </a:p>
          <a:p>
            <a:pPr algn="ctr"/>
            <a:r>
              <a:rPr lang="en-US" sz="1000" dirty="0" smtClean="0">
                <a:solidFill>
                  <a:prstClr val="black"/>
                </a:solidFill>
                <a:latin typeface=" Arial"/>
              </a:rPr>
              <a:t>Developmental</a:t>
            </a:r>
            <a:endParaRPr lang="en-US" sz="10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23196" y="2831047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M1151A1 TOW/ITAS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21467" y="2806809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M1151A1 .50 CAL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96722" y="2153173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M1151A1 MK-19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68" name="Right Arrow 67"/>
          <p:cNvSpPr/>
          <p:nvPr/>
        </p:nvSpPr>
        <p:spPr>
          <a:xfrm>
            <a:off x="2664289" y="810820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40371" y="903283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“SIDRA”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274649" y="545732"/>
            <a:ext cx="2821352" cy="283570"/>
          </a:xfrm>
          <a:prstGeom prst="rect">
            <a:avLst/>
          </a:prstGeom>
          <a:solidFill>
            <a:srgbClr val="578CD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 Arial"/>
              </a:rPr>
              <a:t>Mid</a:t>
            </a:r>
            <a:endParaRPr lang="en-US" sz="1200" b="1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96001" y="555959"/>
            <a:ext cx="2133600" cy="271720"/>
          </a:xfrm>
          <a:prstGeom prst="rect">
            <a:avLst/>
          </a:prstGeom>
          <a:solidFill>
            <a:srgbClr val="57833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 Arial"/>
              </a:rPr>
              <a:t>Far</a:t>
            </a:r>
            <a:endParaRPr lang="en-US" sz="1200" b="1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62000" y="545732"/>
            <a:ext cx="2512647" cy="283502"/>
          </a:xfrm>
          <a:prstGeom prst="rect">
            <a:avLst/>
          </a:prstGeom>
          <a:solidFill>
            <a:srgbClr val="B88C0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 Arial"/>
              </a:rPr>
              <a:t>Near</a:t>
            </a:r>
            <a:endParaRPr lang="en-US" sz="1200" b="1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-18806" y="4128216"/>
            <a:ext cx="3806316" cy="247226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86" y="5123228"/>
            <a:ext cx="1152244" cy="262151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17921" y="4957468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Track &amp; Suspension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9475" y="4995848"/>
            <a:ext cx="1241034" cy="203145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497902" y="4840157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Weapon Systems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978" y="5755002"/>
            <a:ext cx="542591" cy="499915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538132" y="5565943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Architecture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9789" y="5650217"/>
            <a:ext cx="688908" cy="66452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2665183" y="5642975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MAPS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13288" y="5412669"/>
            <a:ext cx="647952" cy="33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35639" y="5266179"/>
            <a:ext cx="647953" cy="3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" name="TextBox 84"/>
          <p:cNvSpPr txBox="1"/>
          <p:nvPr/>
        </p:nvSpPr>
        <p:spPr>
          <a:xfrm>
            <a:off x="1301504" y="5104193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Lightweight Structures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5782" y="5877349"/>
            <a:ext cx="810838" cy="59746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488229" y="5690343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 Arial"/>
              </a:rPr>
              <a:t>Blast Migration</a:t>
            </a:r>
            <a:endParaRPr lang="en-US" sz="800" dirty="0">
              <a:solidFill>
                <a:prstClr val="black"/>
              </a:solidFill>
              <a:latin typeface=" 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8213" y="4201614"/>
            <a:ext cx="3031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 Arial"/>
              </a:rPr>
              <a:t>S&amp;T, RDECOM, 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 Arial"/>
              </a:rPr>
              <a:t>Combat Vehicle Prototyping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 Arial"/>
              </a:rPr>
              <a:t>(CVP)</a:t>
            </a:r>
            <a:endParaRPr lang="en-US" dirty="0">
              <a:solidFill>
                <a:prstClr val="black"/>
              </a:solidFill>
              <a:latin typeface=" Arial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80" b="91589" l="6641" r="944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33" y="3335785"/>
            <a:ext cx="1441392" cy="10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175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8077</TotalTime>
  <Words>1114</Words>
  <Application>Microsoft Office PowerPoint</Application>
  <PresentationFormat>On-screen Show (4:3)</PresentationFormat>
  <Paragraphs>290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 Arial</vt:lpstr>
      <vt:lpstr>Agency FB</vt:lpstr>
      <vt:lpstr>Arial</vt:lpstr>
      <vt:lpstr>Arial Narrow</vt:lpstr>
      <vt:lpstr>Calibri</vt:lpstr>
      <vt:lpstr>Tahoma</vt:lpstr>
      <vt:lpstr>Wingdings</vt:lpstr>
      <vt:lpstr>1_Office Theme</vt:lpstr>
      <vt:lpstr>PowerPoint Presentation</vt:lpstr>
      <vt:lpstr>Combat Vehicle Modernization Strategy (CVMS)</vt:lpstr>
      <vt:lpstr>What are the Problems?</vt:lpstr>
      <vt:lpstr>Combat Vehicle Modernization Strategy (CVMS)</vt:lpstr>
      <vt:lpstr>Combat Vehicle Modernization Strategy (CVMS)</vt:lpstr>
      <vt:lpstr>Combat Vehicle Modernization Strategy (CVMS)</vt:lpstr>
      <vt:lpstr>Combat Vehicle Modernization Strategy (CVMS)</vt:lpstr>
      <vt:lpstr>Infantry Brigade Combat Team  (IBCT)</vt:lpstr>
      <vt:lpstr>IBCT Capability Transition</vt:lpstr>
      <vt:lpstr>Stryker Brigade Combat Team  (SBCT)</vt:lpstr>
      <vt:lpstr>SBCT Capability Transition</vt:lpstr>
      <vt:lpstr>Armored Brigade Combat Team (ABCT)</vt:lpstr>
      <vt:lpstr>ABCT Capability Transition</vt:lpstr>
      <vt:lpstr>Combat Vehicle Modernization</vt:lpstr>
      <vt:lpstr>PowerPoint Presentation</vt:lpstr>
    </vt:vector>
  </TitlesOfParts>
  <Company>United States Army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david.andrews4</dc:creator>
  <cp:lastModifiedBy>Administrator</cp:lastModifiedBy>
  <cp:revision>138</cp:revision>
  <cp:lastPrinted>2015-12-04T16:00:13Z</cp:lastPrinted>
  <dcterms:created xsi:type="dcterms:W3CDTF">2014-11-14T16:28:16Z</dcterms:created>
  <dcterms:modified xsi:type="dcterms:W3CDTF">2016-03-14T17:22:58Z</dcterms:modified>
</cp:coreProperties>
</file>